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5"/>
  </p:notesMasterIdLst>
  <p:sldIdLst>
    <p:sldId id="257" r:id="rId3"/>
    <p:sldId id="283" r:id="rId4"/>
    <p:sldId id="443" r:id="rId5"/>
    <p:sldId id="473" r:id="rId6"/>
    <p:sldId id="284" r:id="rId7"/>
    <p:sldId id="438" r:id="rId8"/>
    <p:sldId id="440" r:id="rId9"/>
    <p:sldId id="472" r:id="rId10"/>
    <p:sldId id="474" r:id="rId11"/>
    <p:sldId id="285" r:id="rId12"/>
    <p:sldId id="308" r:id="rId13"/>
    <p:sldId id="307" r:id="rId14"/>
    <p:sldId id="309" r:id="rId15"/>
    <p:sldId id="297" r:id="rId16"/>
    <p:sldId id="299" r:id="rId17"/>
    <p:sldId id="310" r:id="rId18"/>
    <p:sldId id="298" r:id="rId19"/>
    <p:sldId id="478" r:id="rId20"/>
    <p:sldId id="314" r:id="rId21"/>
    <p:sldId id="286" r:id="rId22"/>
    <p:sldId id="287" r:id="rId23"/>
    <p:sldId id="475" r:id="rId24"/>
    <p:sldId id="316" r:id="rId25"/>
    <p:sldId id="477" r:id="rId26"/>
    <p:sldId id="319" r:id="rId27"/>
    <p:sldId id="317" r:id="rId28"/>
    <p:sldId id="325" r:id="rId29"/>
    <p:sldId id="318" r:id="rId30"/>
    <p:sldId id="320" r:id="rId31"/>
    <p:sldId id="321" r:id="rId32"/>
    <p:sldId id="322" r:id="rId33"/>
    <p:sldId id="27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5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0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9E0C6-FEF4-4BD2-8750-83DB40E61E8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219AD-4FC5-4098-8ECF-F161EB303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745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A79E-E9AC-43C1-ABAB-7C39F1C47773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E19A61-268A-42FB-A53F-43E09090D7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4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对称可搜索加密中的非线性搜索与公钥可搜索加密中的多写入者。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219AD-4FC5-4098-8ECF-F161EB3030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96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219AD-4FC5-4098-8ECF-F161EB3030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B179D-4656-F41F-4F70-66A48902D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618522-1BDD-B0D2-7902-703934AA0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72B0B-FBFC-EE77-1713-A03A8EB4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F87611-0E4E-8C9C-A5C7-6FE3890FC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A656C-1A47-0055-D719-6BC32DAB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84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28979-2FEF-786E-C647-2EDD9AAB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747BD2-7AF9-18E2-F249-E1A2C1052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B75DB9-13B1-7BE6-6E1F-451A6527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2D9F8F-3F6C-A720-E421-7EFB79AE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97CEB-4454-FC06-D74D-C76EB05A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C135B2-28DC-3A2C-0042-987E6ADD3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E0DEDA-56D3-62DE-C731-62031D31E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471A7-E2A0-1BD1-3400-459ED28B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2353F-452E-674F-4142-25537642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DA9F7-0406-CCB2-41FA-24C6B355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57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874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>
            <a:off x="8420799" y="6544465"/>
            <a:ext cx="3784244" cy="31353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72526 w 3784244"/>
              <a:gd name="connsiteY2" fmla="*/ 6792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244" h="279463">
                <a:moveTo>
                  <a:pt x="0" y="279463"/>
                </a:moveTo>
                <a:lnTo>
                  <a:pt x="323562" y="0"/>
                </a:lnTo>
                <a:lnTo>
                  <a:pt x="3772526" y="6792"/>
                </a:lnTo>
                <a:lnTo>
                  <a:pt x="3784244" y="279463"/>
                </a:lnTo>
                <a:lnTo>
                  <a:pt x="0" y="279463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 rot="10800000">
            <a:off x="-34578" y="2380"/>
            <a:ext cx="3784244" cy="31353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244" h="279463">
                <a:moveTo>
                  <a:pt x="0" y="279463"/>
                </a:moveTo>
                <a:lnTo>
                  <a:pt x="323562" y="0"/>
                </a:lnTo>
                <a:lnTo>
                  <a:pt x="3749666" y="0"/>
                </a:lnTo>
                <a:lnTo>
                  <a:pt x="3784244" y="279463"/>
                </a:lnTo>
                <a:lnTo>
                  <a:pt x="0" y="279463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8">
            <a:extLst>
              <a:ext uri="{FF2B5EF4-FFF2-40B4-BE49-F238E27FC236}">
                <a16:creationId xmlns:a16="http://schemas.microsoft.com/office/drawing/2014/main" id="{6F7C9EFB-A475-4997-88D2-22BAEC3728CC}"/>
              </a:ext>
            </a:extLst>
          </p:cNvPr>
          <p:cNvSpPr/>
          <p:nvPr userDrawn="1"/>
        </p:nvSpPr>
        <p:spPr>
          <a:xfrm rot="10800000">
            <a:off x="0" y="0"/>
            <a:ext cx="3216338" cy="316834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9">
            <a:extLst>
              <a:ext uri="{FF2B5EF4-FFF2-40B4-BE49-F238E27FC236}">
                <a16:creationId xmlns:a16="http://schemas.microsoft.com/office/drawing/2014/main" id="{CCF0B232-C7E9-4D6D-9D4C-25BBD7BEAC35}"/>
              </a:ext>
            </a:extLst>
          </p:cNvPr>
          <p:cNvSpPr/>
          <p:nvPr userDrawn="1"/>
        </p:nvSpPr>
        <p:spPr>
          <a:xfrm>
            <a:off x="0" y="522918"/>
            <a:ext cx="474562" cy="63756"/>
          </a:xfrm>
          <a:prstGeom prst="roundRect">
            <a:avLst/>
          </a:pr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3C609EA-C2BB-4DB3-8E83-24BB2DAEC9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324" y="341398"/>
            <a:ext cx="2326705" cy="4033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953988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>
            <a:off x="8420799" y="6544465"/>
            <a:ext cx="3784244" cy="31353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72526 w 3784244"/>
              <a:gd name="connsiteY2" fmla="*/ 6792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244" h="279463">
                <a:moveTo>
                  <a:pt x="0" y="279463"/>
                </a:moveTo>
                <a:lnTo>
                  <a:pt x="323562" y="0"/>
                </a:lnTo>
                <a:lnTo>
                  <a:pt x="3772526" y="6792"/>
                </a:lnTo>
                <a:lnTo>
                  <a:pt x="3784244" y="279463"/>
                </a:lnTo>
                <a:lnTo>
                  <a:pt x="0" y="279463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0"/>
          <p:cNvSpPr>
            <a:spLocks noGrp="1"/>
          </p:cNvSpPr>
          <p:nvPr>
            <p:ph type="body" sz="quarter" idx="21" hasCustomPrompt="1"/>
          </p:nvPr>
        </p:nvSpPr>
        <p:spPr>
          <a:xfrm>
            <a:off x="11441418" y="6592624"/>
            <a:ext cx="414783" cy="28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0E62D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 rot="10800000">
            <a:off x="-34578" y="2380"/>
            <a:ext cx="3784244" cy="31353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244" h="279463">
                <a:moveTo>
                  <a:pt x="0" y="279463"/>
                </a:moveTo>
                <a:lnTo>
                  <a:pt x="323562" y="0"/>
                </a:lnTo>
                <a:lnTo>
                  <a:pt x="3749666" y="0"/>
                </a:lnTo>
                <a:lnTo>
                  <a:pt x="3784244" y="279463"/>
                </a:lnTo>
                <a:lnTo>
                  <a:pt x="0" y="279463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8">
            <a:extLst>
              <a:ext uri="{FF2B5EF4-FFF2-40B4-BE49-F238E27FC236}">
                <a16:creationId xmlns:a16="http://schemas.microsoft.com/office/drawing/2014/main" id="{6F7C9EFB-A475-4997-88D2-22BAEC3728CC}"/>
              </a:ext>
            </a:extLst>
          </p:cNvPr>
          <p:cNvSpPr/>
          <p:nvPr userDrawn="1"/>
        </p:nvSpPr>
        <p:spPr>
          <a:xfrm rot="10800000">
            <a:off x="0" y="0"/>
            <a:ext cx="3216338" cy="316834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9">
            <a:extLst>
              <a:ext uri="{FF2B5EF4-FFF2-40B4-BE49-F238E27FC236}">
                <a16:creationId xmlns:a16="http://schemas.microsoft.com/office/drawing/2014/main" id="{CCF0B232-C7E9-4D6D-9D4C-25BBD7BEAC35}"/>
              </a:ext>
            </a:extLst>
          </p:cNvPr>
          <p:cNvSpPr/>
          <p:nvPr userDrawn="1"/>
        </p:nvSpPr>
        <p:spPr>
          <a:xfrm>
            <a:off x="0" y="522918"/>
            <a:ext cx="474562" cy="63756"/>
          </a:xfrm>
          <a:prstGeom prst="roundRect">
            <a:avLst/>
          </a:pr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3C609EA-C2BB-4DB3-8E83-24BB2DAEC9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324" y="341398"/>
            <a:ext cx="2326705" cy="4033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505532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609EA-C2BB-4DB3-8E83-24BB2DAEC9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98522" y="2448658"/>
            <a:ext cx="7381578" cy="1050826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z="6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三未信安</a:t>
            </a:r>
            <a:r>
              <a:rPr lang="en-US" altLang="zh-CN" sz="6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6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7079489-8F57-49A4-921A-8D460DAC0442}"/>
              </a:ext>
            </a:extLst>
          </p:cNvPr>
          <p:cNvSpPr/>
          <p:nvPr userDrawn="1"/>
        </p:nvSpPr>
        <p:spPr>
          <a:xfrm>
            <a:off x="5864910" y="3714915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5679747-3DA4-44D0-95FF-918C6E00917F}"/>
              </a:ext>
            </a:extLst>
          </p:cNvPr>
          <p:cNvSpPr/>
          <p:nvPr userDrawn="1"/>
        </p:nvSpPr>
        <p:spPr>
          <a:xfrm>
            <a:off x="4247151" y="3714915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D13CE46F-5953-4559-AF30-998BDE595AE7}"/>
              </a:ext>
            </a:extLst>
          </p:cNvPr>
          <p:cNvSpPr/>
          <p:nvPr userDrawn="1"/>
        </p:nvSpPr>
        <p:spPr>
          <a:xfrm>
            <a:off x="2629392" y="3714915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平行四边形 24">
            <a:extLst>
              <a:ext uri="{FF2B5EF4-FFF2-40B4-BE49-F238E27FC236}">
                <a16:creationId xmlns:a16="http://schemas.microsoft.com/office/drawing/2014/main" id="{1E1EAD4C-710E-4C08-8B02-D88D0696FF8F}"/>
              </a:ext>
            </a:extLst>
          </p:cNvPr>
          <p:cNvSpPr/>
          <p:nvPr userDrawn="1"/>
        </p:nvSpPr>
        <p:spPr>
          <a:xfrm>
            <a:off x="8501206" y="6550225"/>
            <a:ext cx="3693532" cy="307776"/>
          </a:xfrm>
          <a:custGeom>
            <a:avLst/>
            <a:gdLst>
              <a:gd name="connsiteX0" fmla="*/ 0 w 4153637"/>
              <a:gd name="connsiteY0" fmla="*/ 307776 h 307776"/>
              <a:gd name="connsiteX1" fmla="*/ 356343 w 4153637"/>
              <a:gd name="connsiteY1" fmla="*/ 0 h 307776"/>
              <a:gd name="connsiteX2" fmla="*/ 4153637 w 4153637"/>
              <a:gd name="connsiteY2" fmla="*/ 0 h 307776"/>
              <a:gd name="connsiteX3" fmla="*/ 3797294 w 4153637"/>
              <a:gd name="connsiteY3" fmla="*/ 307776 h 307776"/>
              <a:gd name="connsiteX4" fmla="*/ 0 w 4153637"/>
              <a:gd name="connsiteY4" fmla="*/ 307776 h 307776"/>
              <a:gd name="connsiteX0" fmla="*/ 0 w 3797294"/>
              <a:gd name="connsiteY0" fmla="*/ 307776 h 307776"/>
              <a:gd name="connsiteX1" fmla="*/ 356343 w 3797294"/>
              <a:gd name="connsiteY1" fmla="*/ 0 h 307776"/>
              <a:gd name="connsiteX2" fmla="*/ 3686709 w 3797294"/>
              <a:gd name="connsiteY2" fmla="*/ 6486 h 307776"/>
              <a:gd name="connsiteX3" fmla="*/ 3797294 w 3797294"/>
              <a:gd name="connsiteY3" fmla="*/ 307776 h 307776"/>
              <a:gd name="connsiteX4" fmla="*/ 0 w 3797294"/>
              <a:gd name="connsiteY4" fmla="*/ 307776 h 307776"/>
              <a:gd name="connsiteX0" fmla="*/ 0 w 3693532"/>
              <a:gd name="connsiteY0" fmla="*/ 307776 h 307776"/>
              <a:gd name="connsiteX1" fmla="*/ 356343 w 3693532"/>
              <a:gd name="connsiteY1" fmla="*/ 0 h 307776"/>
              <a:gd name="connsiteX2" fmla="*/ 3686709 w 3693532"/>
              <a:gd name="connsiteY2" fmla="*/ 6486 h 307776"/>
              <a:gd name="connsiteX3" fmla="*/ 3693532 w 3693532"/>
              <a:gd name="connsiteY3" fmla="*/ 301291 h 307776"/>
              <a:gd name="connsiteX4" fmla="*/ 0 w 3693532"/>
              <a:gd name="connsiteY4" fmla="*/ 307776 h 30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532" h="307776">
                <a:moveTo>
                  <a:pt x="0" y="307776"/>
                </a:moveTo>
                <a:lnTo>
                  <a:pt x="356343" y="0"/>
                </a:lnTo>
                <a:lnTo>
                  <a:pt x="3686709" y="6486"/>
                </a:lnTo>
                <a:lnTo>
                  <a:pt x="3693532" y="301291"/>
                </a:lnTo>
                <a:lnTo>
                  <a:pt x="0" y="307776"/>
                </a:lnTo>
                <a:close/>
              </a:path>
            </a:pathLst>
          </a:custGeom>
          <a:solidFill>
            <a:srgbClr val="C9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8">
            <a:extLst>
              <a:ext uri="{FF2B5EF4-FFF2-40B4-BE49-F238E27FC236}">
                <a16:creationId xmlns:a16="http://schemas.microsoft.com/office/drawing/2014/main" id="{DDDC7D3D-6257-4EB8-9F4E-A99EE04B9653}"/>
              </a:ext>
            </a:extLst>
          </p:cNvPr>
          <p:cNvSpPr/>
          <p:nvPr userDrawn="1"/>
        </p:nvSpPr>
        <p:spPr>
          <a:xfrm>
            <a:off x="8981269" y="6550224"/>
            <a:ext cx="3216338" cy="307776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CC6CFD-EB06-4691-BD82-1BBC4A629D78}"/>
              </a:ext>
            </a:extLst>
          </p:cNvPr>
          <p:cNvSpPr txBox="1"/>
          <p:nvPr userDrawn="1"/>
        </p:nvSpPr>
        <p:spPr>
          <a:xfrm>
            <a:off x="4851859" y="6479764"/>
            <a:ext cx="24882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www.sansec.com.cn</a:t>
            </a:r>
            <a:endParaRPr lang="zh-CN" altLang="en-US" sz="8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3018024" y="3712533"/>
            <a:ext cx="12291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b="1" spc="300" dirty="0" smtClean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 dirty="0"/>
              <a:t>工作报告</a:t>
            </a:r>
          </a:p>
        </p:txBody>
      </p:sp>
      <p:sp>
        <p:nvSpPr>
          <p:cNvPr id="17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4634456" y="3722059"/>
            <a:ext cx="12291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b="1" spc="300" dirty="0" smtClean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 dirty="0"/>
              <a:t>述职报告</a:t>
            </a:r>
          </a:p>
        </p:txBody>
      </p:sp>
      <p:sp>
        <p:nvSpPr>
          <p:cNvPr id="18" name="内容占位符 15"/>
          <p:cNvSpPr>
            <a:spLocks noGrp="1"/>
          </p:cNvSpPr>
          <p:nvPr>
            <p:ph sz="quarter" idx="15" hasCustomPrompt="1"/>
          </p:nvPr>
        </p:nvSpPr>
        <p:spPr>
          <a:xfrm>
            <a:off x="6252215" y="3722059"/>
            <a:ext cx="12291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b="1" spc="300" dirty="0" smtClean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 dirty="0"/>
              <a:t>述职报告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2629392" y="4297508"/>
            <a:ext cx="1234583" cy="285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2021.00.00</a:t>
            </a:r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7" hasCustomPrompt="1"/>
          </p:nvPr>
        </p:nvSpPr>
        <p:spPr>
          <a:xfrm>
            <a:off x="3863975" y="4297508"/>
            <a:ext cx="1685925" cy="285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汇报人：三未信安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028" y="127724"/>
            <a:ext cx="1495955" cy="1057275"/>
          </a:xfrm>
          <a:prstGeom prst="rect">
            <a:avLst/>
          </a:prstGeom>
        </p:spPr>
      </p:pic>
      <p:sp>
        <p:nvSpPr>
          <p:cNvPr id="20" name="矩形 2"/>
          <p:cNvSpPr/>
          <p:nvPr userDrawn="1"/>
        </p:nvSpPr>
        <p:spPr>
          <a:xfrm>
            <a:off x="7492050" y="3714915"/>
            <a:ext cx="4702688" cy="314919"/>
          </a:xfrm>
          <a:custGeom>
            <a:avLst/>
            <a:gdLst>
              <a:gd name="connsiteX0" fmla="*/ 0 w 4374075"/>
              <a:gd name="connsiteY0" fmla="*/ 0 h 307776"/>
              <a:gd name="connsiteX1" fmla="*/ 4374075 w 4374075"/>
              <a:gd name="connsiteY1" fmla="*/ 0 h 307776"/>
              <a:gd name="connsiteX2" fmla="*/ 4374075 w 4374075"/>
              <a:gd name="connsiteY2" fmla="*/ 307776 h 307776"/>
              <a:gd name="connsiteX3" fmla="*/ 0 w 4374075"/>
              <a:gd name="connsiteY3" fmla="*/ 307776 h 307776"/>
              <a:gd name="connsiteX4" fmla="*/ 0 w 4374075"/>
              <a:gd name="connsiteY4" fmla="*/ 0 h 307776"/>
              <a:gd name="connsiteX0" fmla="*/ 314325 w 4688400"/>
              <a:gd name="connsiteY0" fmla="*/ 0 h 307776"/>
              <a:gd name="connsiteX1" fmla="*/ 4688400 w 4688400"/>
              <a:gd name="connsiteY1" fmla="*/ 0 h 307776"/>
              <a:gd name="connsiteX2" fmla="*/ 4688400 w 4688400"/>
              <a:gd name="connsiteY2" fmla="*/ 307776 h 307776"/>
              <a:gd name="connsiteX3" fmla="*/ 0 w 4688400"/>
              <a:gd name="connsiteY3" fmla="*/ 307776 h 307776"/>
              <a:gd name="connsiteX4" fmla="*/ 314325 w 4688400"/>
              <a:gd name="connsiteY4" fmla="*/ 0 h 307776"/>
              <a:gd name="connsiteX0" fmla="*/ 333375 w 4688400"/>
              <a:gd name="connsiteY0" fmla="*/ 0 h 307776"/>
              <a:gd name="connsiteX1" fmla="*/ 4688400 w 4688400"/>
              <a:gd name="connsiteY1" fmla="*/ 0 h 307776"/>
              <a:gd name="connsiteX2" fmla="*/ 4688400 w 4688400"/>
              <a:gd name="connsiteY2" fmla="*/ 307776 h 307776"/>
              <a:gd name="connsiteX3" fmla="*/ 0 w 4688400"/>
              <a:gd name="connsiteY3" fmla="*/ 307776 h 307776"/>
              <a:gd name="connsiteX4" fmla="*/ 333375 w 4688400"/>
              <a:gd name="connsiteY4" fmla="*/ 0 h 307776"/>
              <a:gd name="connsiteX0" fmla="*/ 330994 w 4686019"/>
              <a:gd name="connsiteY0" fmla="*/ 0 h 312538"/>
              <a:gd name="connsiteX1" fmla="*/ 4686019 w 4686019"/>
              <a:gd name="connsiteY1" fmla="*/ 0 h 312538"/>
              <a:gd name="connsiteX2" fmla="*/ 4686019 w 4686019"/>
              <a:gd name="connsiteY2" fmla="*/ 307776 h 312538"/>
              <a:gd name="connsiteX3" fmla="*/ 0 w 4686019"/>
              <a:gd name="connsiteY3" fmla="*/ 312538 h 312538"/>
              <a:gd name="connsiteX4" fmla="*/ 330994 w 4686019"/>
              <a:gd name="connsiteY4" fmla="*/ 0 h 312538"/>
              <a:gd name="connsiteX0" fmla="*/ 342900 w 4686019"/>
              <a:gd name="connsiteY0" fmla="*/ 0 h 312538"/>
              <a:gd name="connsiteX1" fmla="*/ 4686019 w 4686019"/>
              <a:gd name="connsiteY1" fmla="*/ 0 h 312538"/>
              <a:gd name="connsiteX2" fmla="*/ 4686019 w 4686019"/>
              <a:gd name="connsiteY2" fmla="*/ 307776 h 312538"/>
              <a:gd name="connsiteX3" fmla="*/ 0 w 4686019"/>
              <a:gd name="connsiteY3" fmla="*/ 312538 h 312538"/>
              <a:gd name="connsiteX4" fmla="*/ 342900 w 4686019"/>
              <a:gd name="connsiteY4" fmla="*/ 0 h 312538"/>
              <a:gd name="connsiteX0" fmla="*/ 359569 w 4702688"/>
              <a:gd name="connsiteY0" fmla="*/ 0 h 314919"/>
              <a:gd name="connsiteX1" fmla="*/ 4702688 w 4702688"/>
              <a:gd name="connsiteY1" fmla="*/ 0 h 314919"/>
              <a:gd name="connsiteX2" fmla="*/ 4702688 w 4702688"/>
              <a:gd name="connsiteY2" fmla="*/ 307776 h 314919"/>
              <a:gd name="connsiteX3" fmla="*/ 0 w 4702688"/>
              <a:gd name="connsiteY3" fmla="*/ 314919 h 314919"/>
              <a:gd name="connsiteX4" fmla="*/ 359569 w 4702688"/>
              <a:gd name="connsiteY4" fmla="*/ 0 h 314919"/>
              <a:gd name="connsiteX0" fmla="*/ 342901 w 4702688"/>
              <a:gd name="connsiteY0" fmla="*/ 2381 h 314919"/>
              <a:gd name="connsiteX1" fmla="*/ 4702688 w 4702688"/>
              <a:gd name="connsiteY1" fmla="*/ 0 h 314919"/>
              <a:gd name="connsiteX2" fmla="*/ 4702688 w 4702688"/>
              <a:gd name="connsiteY2" fmla="*/ 307776 h 314919"/>
              <a:gd name="connsiteX3" fmla="*/ 0 w 4702688"/>
              <a:gd name="connsiteY3" fmla="*/ 314919 h 314919"/>
              <a:gd name="connsiteX4" fmla="*/ 342901 w 4702688"/>
              <a:gd name="connsiteY4" fmla="*/ 2381 h 31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2688" h="314919">
                <a:moveTo>
                  <a:pt x="342901" y="2381"/>
                </a:moveTo>
                <a:lnTo>
                  <a:pt x="4702688" y="0"/>
                </a:lnTo>
                <a:lnTo>
                  <a:pt x="4702688" y="307776"/>
                </a:lnTo>
                <a:lnTo>
                  <a:pt x="0" y="314919"/>
                </a:lnTo>
                <a:lnTo>
                  <a:pt x="342901" y="2381"/>
                </a:lnTo>
                <a:close/>
              </a:path>
            </a:pathLst>
          </a:custGeom>
          <a:solidFill>
            <a:srgbClr val="C9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699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平行四边形 87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 rot="10800000">
            <a:off x="3592749" y="6385902"/>
            <a:ext cx="8599248" cy="485597"/>
          </a:xfrm>
          <a:custGeom>
            <a:avLst/>
            <a:gdLst>
              <a:gd name="connsiteX0" fmla="*/ 0 w 3816820"/>
              <a:gd name="connsiteY0" fmla="*/ 307776 h 307776"/>
              <a:gd name="connsiteX1" fmla="*/ 356343 w 3816820"/>
              <a:gd name="connsiteY1" fmla="*/ 0 h 307776"/>
              <a:gd name="connsiteX2" fmla="*/ 3816820 w 3816820"/>
              <a:gd name="connsiteY2" fmla="*/ 0 h 307776"/>
              <a:gd name="connsiteX3" fmla="*/ 3460477 w 3816820"/>
              <a:gd name="connsiteY3" fmla="*/ 307776 h 307776"/>
              <a:gd name="connsiteX4" fmla="*/ 0 w 3816820"/>
              <a:gd name="connsiteY4" fmla="*/ 307776 h 307776"/>
              <a:gd name="connsiteX0" fmla="*/ 0 w 3464395"/>
              <a:gd name="connsiteY0" fmla="*/ 307776 h 307776"/>
              <a:gd name="connsiteX1" fmla="*/ 3918 w 3464395"/>
              <a:gd name="connsiteY1" fmla="*/ 0 h 307776"/>
              <a:gd name="connsiteX2" fmla="*/ 3464395 w 3464395"/>
              <a:gd name="connsiteY2" fmla="*/ 0 h 307776"/>
              <a:gd name="connsiteX3" fmla="*/ 3108052 w 3464395"/>
              <a:gd name="connsiteY3" fmla="*/ 307776 h 307776"/>
              <a:gd name="connsiteX4" fmla="*/ 0 w 3464395"/>
              <a:gd name="connsiteY4" fmla="*/ 307776 h 307776"/>
              <a:gd name="connsiteX0" fmla="*/ 0 w 3376060"/>
              <a:gd name="connsiteY0" fmla="*/ 307776 h 307776"/>
              <a:gd name="connsiteX1" fmla="*/ 3918 w 3376060"/>
              <a:gd name="connsiteY1" fmla="*/ 0 h 307776"/>
              <a:gd name="connsiteX2" fmla="*/ 3376060 w 3376060"/>
              <a:gd name="connsiteY2" fmla="*/ 0 h 307776"/>
              <a:gd name="connsiteX3" fmla="*/ 3108052 w 3376060"/>
              <a:gd name="connsiteY3" fmla="*/ 307776 h 307776"/>
              <a:gd name="connsiteX4" fmla="*/ 0 w 3376060"/>
              <a:gd name="connsiteY4" fmla="*/ 307776 h 30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6060" h="307776">
                <a:moveTo>
                  <a:pt x="0" y="307776"/>
                </a:moveTo>
                <a:lnTo>
                  <a:pt x="3918" y="0"/>
                </a:lnTo>
                <a:lnTo>
                  <a:pt x="3376060" y="0"/>
                </a:lnTo>
                <a:lnTo>
                  <a:pt x="3108052" y="307776"/>
                </a:lnTo>
                <a:lnTo>
                  <a:pt x="0" y="307776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平行四边形 18">
            <a:extLst>
              <a:ext uri="{FF2B5EF4-FFF2-40B4-BE49-F238E27FC236}">
                <a16:creationId xmlns:a16="http://schemas.microsoft.com/office/drawing/2014/main" id="{6F7C9EFB-A475-4997-88D2-22BAEC3728CC}"/>
              </a:ext>
            </a:extLst>
          </p:cNvPr>
          <p:cNvSpPr/>
          <p:nvPr userDrawn="1"/>
        </p:nvSpPr>
        <p:spPr>
          <a:xfrm>
            <a:off x="4125085" y="6385560"/>
            <a:ext cx="8109701" cy="490004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  <a:gd name="connsiteX0" fmla="*/ 0 w 3190061"/>
              <a:gd name="connsiteY0" fmla="*/ 310157 h 310157"/>
              <a:gd name="connsiteX1" fmla="*/ 330066 w 3190061"/>
              <a:gd name="connsiteY1" fmla="*/ 2381 h 310157"/>
              <a:gd name="connsiteX2" fmla="*/ 3189217 w 3190061"/>
              <a:gd name="connsiteY2" fmla="*/ 0 h 310157"/>
              <a:gd name="connsiteX3" fmla="*/ 3190061 w 3190061"/>
              <a:gd name="connsiteY3" fmla="*/ 310157 h 310157"/>
              <a:gd name="connsiteX4" fmla="*/ 0 w 3190061"/>
              <a:gd name="connsiteY4" fmla="*/ 310157 h 310157"/>
              <a:gd name="connsiteX0" fmla="*/ 0 w 3163784"/>
              <a:gd name="connsiteY0" fmla="*/ 310157 h 310157"/>
              <a:gd name="connsiteX1" fmla="*/ 303789 w 3163784"/>
              <a:gd name="connsiteY1" fmla="*/ 2381 h 310157"/>
              <a:gd name="connsiteX2" fmla="*/ 3162940 w 3163784"/>
              <a:gd name="connsiteY2" fmla="*/ 0 h 310157"/>
              <a:gd name="connsiteX3" fmla="*/ 3163784 w 3163784"/>
              <a:gd name="connsiteY3" fmla="*/ 310157 h 310157"/>
              <a:gd name="connsiteX4" fmla="*/ 0 w 3163784"/>
              <a:gd name="connsiteY4" fmla="*/ 310157 h 310157"/>
              <a:gd name="connsiteX0" fmla="*/ 0 w 3146173"/>
              <a:gd name="connsiteY0" fmla="*/ 310157 h 310157"/>
              <a:gd name="connsiteX1" fmla="*/ 286178 w 3146173"/>
              <a:gd name="connsiteY1" fmla="*/ 2381 h 310157"/>
              <a:gd name="connsiteX2" fmla="*/ 3145329 w 3146173"/>
              <a:gd name="connsiteY2" fmla="*/ 0 h 310157"/>
              <a:gd name="connsiteX3" fmla="*/ 3146173 w 3146173"/>
              <a:gd name="connsiteY3" fmla="*/ 310157 h 310157"/>
              <a:gd name="connsiteX4" fmla="*/ 0 w 3146173"/>
              <a:gd name="connsiteY4" fmla="*/ 310157 h 310157"/>
              <a:gd name="connsiteX0" fmla="*/ 0 w 3146173"/>
              <a:gd name="connsiteY0" fmla="*/ 310157 h 310157"/>
              <a:gd name="connsiteX1" fmla="*/ 263535 w 3146173"/>
              <a:gd name="connsiteY1" fmla="*/ 2381 h 310157"/>
              <a:gd name="connsiteX2" fmla="*/ 3145329 w 3146173"/>
              <a:gd name="connsiteY2" fmla="*/ 0 h 310157"/>
              <a:gd name="connsiteX3" fmla="*/ 3146173 w 3146173"/>
              <a:gd name="connsiteY3" fmla="*/ 310157 h 310157"/>
              <a:gd name="connsiteX4" fmla="*/ 0 w 3146173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6173" h="310157">
                <a:moveTo>
                  <a:pt x="0" y="310157"/>
                </a:moveTo>
                <a:lnTo>
                  <a:pt x="263535" y="2381"/>
                </a:lnTo>
                <a:lnTo>
                  <a:pt x="3145329" y="0"/>
                </a:lnTo>
                <a:cubicBezTo>
                  <a:pt x="3145610" y="103386"/>
                  <a:pt x="3145892" y="206771"/>
                  <a:pt x="3146173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5">
            <a:extLst>
              <a:ext uri="{FF2B5EF4-FFF2-40B4-BE49-F238E27FC236}">
                <a16:creationId xmlns:a16="http://schemas.microsoft.com/office/drawing/2014/main" id="{14515D9F-1BE9-4B9B-83C8-EBDC3D615E8A}"/>
              </a:ext>
            </a:extLst>
          </p:cNvPr>
          <p:cNvSpPr/>
          <p:nvPr userDrawn="1"/>
        </p:nvSpPr>
        <p:spPr>
          <a:xfrm>
            <a:off x="4344709" y="4169441"/>
            <a:ext cx="3310890" cy="552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F8BFD">
                  <a:alpha val="66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 rot="10800000">
            <a:off x="-34578" y="-4109"/>
            <a:ext cx="6113879" cy="45368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  <a:gd name="connsiteX0" fmla="*/ 0 w 3816631"/>
              <a:gd name="connsiteY0" fmla="*/ 283516 h 283516"/>
              <a:gd name="connsiteX1" fmla="*/ 355949 w 3816631"/>
              <a:gd name="connsiteY1" fmla="*/ 0 h 283516"/>
              <a:gd name="connsiteX2" fmla="*/ 3782053 w 3816631"/>
              <a:gd name="connsiteY2" fmla="*/ 0 h 283516"/>
              <a:gd name="connsiteX3" fmla="*/ 3816631 w 3816631"/>
              <a:gd name="connsiteY3" fmla="*/ 279463 h 283516"/>
              <a:gd name="connsiteX4" fmla="*/ 0 w 3816631"/>
              <a:gd name="connsiteY4" fmla="*/ 283516 h 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31" h="283516">
                <a:moveTo>
                  <a:pt x="0" y="283516"/>
                </a:moveTo>
                <a:lnTo>
                  <a:pt x="355949" y="0"/>
                </a:lnTo>
                <a:lnTo>
                  <a:pt x="3782053" y="0"/>
                </a:lnTo>
                <a:lnTo>
                  <a:pt x="3816631" y="279463"/>
                </a:lnTo>
                <a:lnTo>
                  <a:pt x="0" y="283516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平行四边形 18">
            <a:extLst>
              <a:ext uri="{FF2B5EF4-FFF2-40B4-BE49-F238E27FC236}">
                <a16:creationId xmlns:a16="http://schemas.microsoft.com/office/drawing/2014/main" id="{6F7C9EFB-A475-4997-88D2-22BAEC3728CC}"/>
              </a:ext>
            </a:extLst>
          </p:cNvPr>
          <p:cNvSpPr/>
          <p:nvPr userDrawn="1"/>
        </p:nvSpPr>
        <p:spPr>
          <a:xfrm rot="10800000">
            <a:off x="-3" y="0"/>
            <a:ext cx="5673326" cy="451904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BB64FF3-F403-4235-A223-7FED3F58D50F}"/>
              </a:ext>
            </a:extLst>
          </p:cNvPr>
          <p:cNvSpPr txBox="1"/>
          <p:nvPr userDrawn="1"/>
        </p:nvSpPr>
        <p:spPr>
          <a:xfrm>
            <a:off x="1836102" y="2144621"/>
            <a:ext cx="8373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B64FF3-F403-4235-A223-7FED3F58D50F}"/>
              </a:ext>
            </a:extLst>
          </p:cNvPr>
          <p:cNvSpPr txBox="1"/>
          <p:nvPr userDrawn="1"/>
        </p:nvSpPr>
        <p:spPr>
          <a:xfrm>
            <a:off x="4321894" y="4195215"/>
            <a:ext cx="335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76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/>
      <p:bldP spid="33" grpId="0"/>
    </p:bldLst>
  </p:timing>
  <p:extLst>
    <p:ext uri="{DCECCB84-F9BA-43D5-87BE-67443E8EF086}">
      <p15:sldGuideLst xmlns:p15="http://schemas.microsoft.com/office/powerpoint/2012/main">
        <p15:guide id="2" pos="6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FF02B-1AA2-65F9-5772-5BC23FD7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D14E7-FD11-704C-2AFF-EB4EB6A4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09DF4E-F412-FAC0-637C-153E74FE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31AF47-ACDE-C2A5-B43E-5D44152A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317ED7-14B2-62A9-1EDC-26308DD1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2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D118B-D409-BB0A-E693-20D93AD0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04874C-A8D7-3355-DC68-269195A3A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49F7F9-721F-7486-8EBA-16FE12D7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CB2A7-A9AF-800A-F399-325B1B50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36DEE-8FDC-C971-71CB-1D1D9124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61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D38D2-7520-BA37-6CD6-47B4DF5C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901FB-2990-F905-0465-59F587A0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E062D2-9863-1E8D-33D6-D0BF9CD99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41DDC-D9EF-F61A-AD55-C44102BB0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AFCD16-1104-4EAD-57E5-85D7BF6C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180066-51F7-05A8-2EFC-62357DFC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1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3AFDD-3BB0-D8D2-26F0-000DCEDE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BA9BB6-C664-18BF-62D3-EED824F70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62832-1BC5-D363-AF89-AB702F6B0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5FA71D-91DE-A94E-6F8E-01C5622FF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CB3261-2529-519D-38B9-2114923E8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2D9FDC-32D7-567F-8333-9494F0D6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E2E9EC-2AF9-D22B-F1DE-56288D2B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AE38AD-F276-DEE3-0985-32EFD2E6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23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47DD8-6303-D374-309A-5841AD5D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1A1C6E-A0CD-2595-9BB8-6BE98D34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289D2F-9738-A915-A584-F71A316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4FBA5-74C3-FDFD-75BE-4B676689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6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C48FD6-5BC2-D708-4228-08584AF6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54311A-70F0-2704-C55B-4D847E8C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FDB544-BFAB-DDD7-BF1E-4A26A15A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51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81B4B-67C3-7C59-357C-7B646441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17F6C-AF42-5495-F8DE-CBFBD7E9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3D133C-2A15-03D7-EA6C-D13154EAD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ABCA9-37A3-08E7-57C1-0F0D9C4B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F7A14-39CB-01CB-75A3-96A4AA82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315190-3BAF-651B-BD6D-E162B88A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03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49D5A-A2AE-2B71-EFBC-27E04909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0AFBB1-DF3D-0B8C-E24E-EA79DB408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AEA87-4F20-E2F6-8B9A-DDEA4691E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E97D65-CAA3-9A89-6AD0-29BA47AD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3DD7A7-0C4F-107D-6ADE-313F436A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92B68D-3B06-97FA-4F6C-514C6F44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11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466020-98BA-FCE2-4189-A0F7DDA9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B3DE2B-E7A9-02D7-9BA6-60C63081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29D7A-BDC1-39F3-1C6F-A4625368A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C3026-E381-4621-A74B-B1BAD667BD45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CF1AD5-51D3-E0AA-CD8A-70DB08402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F2C666-DE6F-0536-7445-9D2FC5AD0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58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0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41.png"/><Relationship Id="rId3" Type="http://schemas.openxmlformats.org/officeDocument/2006/relationships/image" Target="../media/image33.emf"/><Relationship Id="rId7" Type="http://schemas.openxmlformats.org/officeDocument/2006/relationships/image" Target="../media/image250.png"/><Relationship Id="rId12" Type="http://schemas.openxmlformats.org/officeDocument/2006/relationships/image" Target="../media/image5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image" Target="../media/image37.png"/><Relationship Id="rId4" Type="http://schemas.openxmlformats.org/officeDocument/2006/relationships/image" Target="../media/image220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0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png"/><Relationship Id="rId5" Type="http://schemas.openxmlformats.org/officeDocument/2006/relationships/image" Target="../media/image6.wmf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C3C609EA-C2BB-4DB3-8E83-24BB2DAEC948}"/>
              </a:ext>
            </a:extLst>
          </p:cNvPr>
          <p:cNvSpPr txBox="1">
            <a:spLocks/>
          </p:cNvSpPr>
          <p:nvPr/>
        </p:nvSpPr>
        <p:spPr>
          <a:xfrm>
            <a:off x="1924648" y="3021760"/>
            <a:ext cx="7143293" cy="105082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A7079489-8F57-49A4-921A-8D460DAC0442}"/>
              </a:ext>
            </a:extLst>
          </p:cNvPr>
          <p:cNvSpPr/>
          <p:nvPr/>
        </p:nvSpPr>
        <p:spPr>
          <a:xfrm>
            <a:off x="4378342" y="2501826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75679747-3DA4-44D0-95FF-918C6E00917F}"/>
              </a:ext>
            </a:extLst>
          </p:cNvPr>
          <p:cNvSpPr/>
          <p:nvPr/>
        </p:nvSpPr>
        <p:spPr>
          <a:xfrm>
            <a:off x="2760583" y="2501826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D13CE46F-5953-4559-AF30-998BDE595AE7}"/>
              </a:ext>
            </a:extLst>
          </p:cNvPr>
          <p:cNvSpPr/>
          <p:nvPr/>
        </p:nvSpPr>
        <p:spPr>
          <a:xfrm>
            <a:off x="1142824" y="2501826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平行四边形 24">
            <a:extLst>
              <a:ext uri="{FF2B5EF4-FFF2-40B4-BE49-F238E27FC236}">
                <a16:creationId xmlns:a16="http://schemas.microsoft.com/office/drawing/2014/main" id="{1E1EAD4C-710E-4C08-8B02-D88D0696FF8F}"/>
              </a:ext>
            </a:extLst>
          </p:cNvPr>
          <p:cNvSpPr/>
          <p:nvPr/>
        </p:nvSpPr>
        <p:spPr>
          <a:xfrm>
            <a:off x="8501206" y="6550225"/>
            <a:ext cx="3693532" cy="307776"/>
          </a:xfrm>
          <a:custGeom>
            <a:avLst/>
            <a:gdLst>
              <a:gd name="connsiteX0" fmla="*/ 0 w 4153637"/>
              <a:gd name="connsiteY0" fmla="*/ 307776 h 307776"/>
              <a:gd name="connsiteX1" fmla="*/ 356343 w 4153637"/>
              <a:gd name="connsiteY1" fmla="*/ 0 h 307776"/>
              <a:gd name="connsiteX2" fmla="*/ 4153637 w 4153637"/>
              <a:gd name="connsiteY2" fmla="*/ 0 h 307776"/>
              <a:gd name="connsiteX3" fmla="*/ 3797294 w 4153637"/>
              <a:gd name="connsiteY3" fmla="*/ 307776 h 307776"/>
              <a:gd name="connsiteX4" fmla="*/ 0 w 4153637"/>
              <a:gd name="connsiteY4" fmla="*/ 307776 h 307776"/>
              <a:gd name="connsiteX0" fmla="*/ 0 w 3797294"/>
              <a:gd name="connsiteY0" fmla="*/ 307776 h 307776"/>
              <a:gd name="connsiteX1" fmla="*/ 356343 w 3797294"/>
              <a:gd name="connsiteY1" fmla="*/ 0 h 307776"/>
              <a:gd name="connsiteX2" fmla="*/ 3686709 w 3797294"/>
              <a:gd name="connsiteY2" fmla="*/ 6486 h 307776"/>
              <a:gd name="connsiteX3" fmla="*/ 3797294 w 3797294"/>
              <a:gd name="connsiteY3" fmla="*/ 307776 h 307776"/>
              <a:gd name="connsiteX4" fmla="*/ 0 w 3797294"/>
              <a:gd name="connsiteY4" fmla="*/ 307776 h 307776"/>
              <a:gd name="connsiteX0" fmla="*/ 0 w 3693532"/>
              <a:gd name="connsiteY0" fmla="*/ 307776 h 307776"/>
              <a:gd name="connsiteX1" fmla="*/ 356343 w 3693532"/>
              <a:gd name="connsiteY1" fmla="*/ 0 h 307776"/>
              <a:gd name="connsiteX2" fmla="*/ 3686709 w 3693532"/>
              <a:gd name="connsiteY2" fmla="*/ 6486 h 307776"/>
              <a:gd name="connsiteX3" fmla="*/ 3693532 w 3693532"/>
              <a:gd name="connsiteY3" fmla="*/ 301291 h 307776"/>
              <a:gd name="connsiteX4" fmla="*/ 0 w 3693532"/>
              <a:gd name="connsiteY4" fmla="*/ 307776 h 30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532" h="307776">
                <a:moveTo>
                  <a:pt x="0" y="307776"/>
                </a:moveTo>
                <a:lnTo>
                  <a:pt x="356343" y="0"/>
                </a:lnTo>
                <a:lnTo>
                  <a:pt x="3686709" y="6486"/>
                </a:lnTo>
                <a:lnTo>
                  <a:pt x="3693532" y="301291"/>
                </a:lnTo>
                <a:lnTo>
                  <a:pt x="0" y="307776"/>
                </a:lnTo>
                <a:close/>
              </a:path>
            </a:pathLst>
          </a:custGeom>
          <a:solidFill>
            <a:srgbClr val="C9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平行四边形 18">
            <a:extLst>
              <a:ext uri="{FF2B5EF4-FFF2-40B4-BE49-F238E27FC236}">
                <a16:creationId xmlns:a16="http://schemas.microsoft.com/office/drawing/2014/main" id="{DDDC7D3D-6257-4EB8-9F4E-A99EE04B9653}"/>
              </a:ext>
            </a:extLst>
          </p:cNvPr>
          <p:cNvSpPr/>
          <p:nvPr/>
        </p:nvSpPr>
        <p:spPr>
          <a:xfrm>
            <a:off x="8981269" y="6550224"/>
            <a:ext cx="3216338" cy="307776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内容占位符 15"/>
          <p:cNvSpPr txBox="1">
            <a:spLocks/>
          </p:cNvSpPr>
          <p:nvPr/>
        </p:nvSpPr>
        <p:spPr>
          <a:xfrm>
            <a:off x="1381394" y="2495670"/>
            <a:ext cx="154787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前后向安全</a:t>
            </a:r>
          </a:p>
        </p:txBody>
      </p:sp>
      <p:sp>
        <p:nvSpPr>
          <p:cNvPr id="37" name="内容占位符 15"/>
          <p:cNvSpPr txBox="1">
            <a:spLocks/>
          </p:cNvSpPr>
          <p:nvPr/>
        </p:nvSpPr>
        <p:spPr>
          <a:xfrm>
            <a:off x="3147888" y="2508970"/>
            <a:ext cx="12291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动态搜索</a:t>
            </a:r>
          </a:p>
        </p:txBody>
      </p:sp>
      <p:sp>
        <p:nvSpPr>
          <p:cNvPr id="38" name="内容占位符 15"/>
          <p:cNvSpPr txBox="1">
            <a:spLocks/>
          </p:cNvSpPr>
          <p:nvPr/>
        </p:nvSpPr>
        <p:spPr>
          <a:xfrm>
            <a:off x="4644612" y="2495670"/>
            <a:ext cx="153402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多场景适配</a:t>
            </a:r>
          </a:p>
        </p:txBody>
      </p:sp>
      <p:sp>
        <p:nvSpPr>
          <p:cNvPr id="42" name="矩形 2"/>
          <p:cNvSpPr/>
          <p:nvPr/>
        </p:nvSpPr>
        <p:spPr>
          <a:xfrm>
            <a:off x="5941820" y="2478454"/>
            <a:ext cx="6250180" cy="314919"/>
          </a:xfrm>
          <a:custGeom>
            <a:avLst/>
            <a:gdLst>
              <a:gd name="connsiteX0" fmla="*/ 0 w 4374075"/>
              <a:gd name="connsiteY0" fmla="*/ 0 h 307776"/>
              <a:gd name="connsiteX1" fmla="*/ 4374075 w 4374075"/>
              <a:gd name="connsiteY1" fmla="*/ 0 h 307776"/>
              <a:gd name="connsiteX2" fmla="*/ 4374075 w 4374075"/>
              <a:gd name="connsiteY2" fmla="*/ 307776 h 307776"/>
              <a:gd name="connsiteX3" fmla="*/ 0 w 4374075"/>
              <a:gd name="connsiteY3" fmla="*/ 307776 h 307776"/>
              <a:gd name="connsiteX4" fmla="*/ 0 w 4374075"/>
              <a:gd name="connsiteY4" fmla="*/ 0 h 307776"/>
              <a:gd name="connsiteX0" fmla="*/ 314325 w 4688400"/>
              <a:gd name="connsiteY0" fmla="*/ 0 h 307776"/>
              <a:gd name="connsiteX1" fmla="*/ 4688400 w 4688400"/>
              <a:gd name="connsiteY1" fmla="*/ 0 h 307776"/>
              <a:gd name="connsiteX2" fmla="*/ 4688400 w 4688400"/>
              <a:gd name="connsiteY2" fmla="*/ 307776 h 307776"/>
              <a:gd name="connsiteX3" fmla="*/ 0 w 4688400"/>
              <a:gd name="connsiteY3" fmla="*/ 307776 h 307776"/>
              <a:gd name="connsiteX4" fmla="*/ 314325 w 4688400"/>
              <a:gd name="connsiteY4" fmla="*/ 0 h 307776"/>
              <a:gd name="connsiteX0" fmla="*/ 333375 w 4688400"/>
              <a:gd name="connsiteY0" fmla="*/ 0 h 307776"/>
              <a:gd name="connsiteX1" fmla="*/ 4688400 w 4688400"/>
              <a:gd name="connsiteY1" fmla="*/ 0 h 307776"/>
              <a:gd name="connsiteX2" fmla="*/ 4688400 w 4688400"/>
              <a:gd name="connsiteY2" fmla="*/ 307776 h 307776"/>
              <a:gd name="connsiteX3" fmla="*/ 0 w 4688400"/>
              <a:gd name="connsiteY3" fmla="*/ 307776 h 307776"/>
              <a:gd name="connsiteX4" fmla="*/ 333375 w 4688400"/>
              <a:gd name="connsiteY4" fmla="*/ 0 h 307776"/>
              <a:gd name="connsiteX0" fmla="*/ 330994 w 4686019"/>
              <a:gd name="connsiteY0" fmla="*/ 0 h 312538"/>
              <a:gd name="connsiteX1" fmla="*/ 4686019 w 4686019"/>
              <a:gd name="connsiteY1" fmla="*/ 0 h 312538"/>
              <a:gd name="connsiteX2" fmla="*/ 4686019 w 4686019"/>
              <a:gd name="connsiteY2" fmla="*/ 307776 h 312538"/>
              <a:gd name="connsiteX3" fmla="*/ 0 w 4686019"/>
              <a:gd name="connsiteY3" fmla="*/ 312538 h 312538"/>
              <a:gd name="connsiteX4" fmla="*/ 330994 w 4686019"/>
              <a:gd name="connsiteY4" fmla="*/ 0 h 312538"/>
              <a:gd name="connsiteX0" fmla="*/ 342900 w 4686019"/>
              <a:gd name="connsiteY0" fmla="*/ 0 h 312538"/>
              <a:gd name="connsiteX1" fmla="*/ 4686019 w 4686019"/>
              <a:gd name="connsiteY1" fmla="*/ 0 h 312538"/>
              <a:gd name="connsiteX2" fmla="*/ 4686019 w 4686019"/>
              <a:gd name="connsiteY2" fmla="*/ 307776 h 312538"/>
              <a:gd name="connsiteX3" fmla="*/ 0 w 4686019"/>
              <a:gd name="connsiteY3" fmla="*/ 312538 h 312538"/>
              <a:gd name="connsiteX4" fmla="*/ 342900 w 4686019"/>
              <a:gd name="connsiteY4" fmla="*/ 0 h 312538"/>
              <a:gd name="connsiteX0" fmla="*/ 359569 w 4702688"/>
              <a:gd name="connsiteY0" fmla="*/ 0 h 314919"/>
              <a:gd name="connsiteX1" fmla="*/ 4702688 w 4702688"/>
              <a:gd name="connsiteY1" fmla="*/ 0 h 314919"/>
              <a:gd name="connsiteX2" fmla="*/ 4702688 w 4702688"/>
              <a:gd name="connsiteY2" fmla="*/ 307776 h 314919"/>
              <a:gd name="connsiteX3" fmla="*/ 0 w 4702688"/>
              <a:gd name="connsiteY3" fmla="*/ 314919 h 314919"/>
              <a:gd name="connsiteX4" fmla="*/ 359569 w 4702688"/>
              <a:gd name="connsiteY4" fmla="*/ 0 h 314919"/>
              <a:gd name="connsiteX0" fmla="*/ 342901 w 4702688"/>
              <a:gd name="connsiteY0" fmla="*/ 2381 h 314919"/>
              <a:gd name="connsiteX1" fmla="*/ 4702688 w 4702688"/>
              <a:gd name="connsiteY1" fmla="*/ 0 h 314919"/>
              <a:gd name="connsiteX2" fmla="*/ 4702688 w 4702688"/>
              <a:gd name="connsiteY2" fmla="*/ 307776 h 314919"/>
              <a:gd name="connsiteX3" fmla="*/ 0 w 4702688"/>
              <a:gd name="connsiteY3" fmla="*/ 314919 h 314919"/>
              <a:gd name="connsiteX4" fmla="*/ 342901 w 4702688"/>
              <a:gd name="connsiteY4" fmla="*/ 2381 h 31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2688" h="314919">
                <a:moveTo>
                  <a:pt x="342901" y="2381"/>
                </a:moveTo>
                <a:lnTo>
                  <a:pt x="4702688" y="0"/>
                </a:lnTo>
                <a:lnTo>
                  <a:pt x="4702688" y="307776"/>
                </a:lnTo>
                <a:lnTo>
                  <a:pt x="0" y="314919"/>
                </a:lnTo>
                <a:lnTo>
                  <a:pt x="342901" y="2381"/>
                </a:lnTo>
                <a:close/>
              </a:path>
            </a:pathLst>
          </a:custGeom>
          <a:solidFill>
            <a:srgbClr val="C9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5ED882-6D27-4494-BA4B-E43B82E0AFE2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40" name="文本占位符 21"/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100" b="0" dirty="0"/>
                <a:t>标准色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0DCDAC3-C04B-440E-AA91-5B0B9084D3A0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A9FCF70-D5E2-407B-9F0D-92A22EC3F3F9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CB56C9F-0529-4E1A-ACAA-BFCB420DA731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6CA90B-F42D-423A-AA05-25AF457CF349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A6F2B8E-9D6B-4AF5-BCE9-22C0CD2A63F8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CCD9594-A30B-52A4-2065-1AB12CB18A16}"/>
              </a:ext>
            </a:extLst>
          </p:cNvPr>
          <p:cNvSpPr txBox="1"/>
          <p:nvPr/>
        </p:nvSpPr>
        <p:spPr>
          <a:xfrm>
            <a:off x="3613883" y="1779485"/>
            <a:ext cx="4964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混合可搜索加密方案设计</a:t>
            </a:r>
          </a:p>
        </p:txBody>
      </p:sp>
    </p:spTree>
    <p:extLst>
      <p:ext uri="{BB962C8B-B14F-4D97-AF65-F5344CB8AC3E}">
        <p14:creationId xmlns:p14="http://schemas.microsoft.com/office/powerpoint/2010/main" val="41286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占位符 50"/>
          <p:cNvSpPr>
            <a:spLocks noGrp="1"/>
          </p:cNvSpPr>
          <p:nvPr>
            <p:ph type="body" sz="quarter" idx="21" hasCustomPrompt="1"/>
          </p:nvPr>
        </p:nvSpPr>
        <p:spPr>
          <a:xfrm>
            <a:off x="11441418" y="6592624"/>
            <a:ext cx="414783" cy="28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0E62D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F7C9ADC-4414-4796-B9EE-AD6B8ABD74C9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144" name="文本占位符 21">
              <a:extLst>
                <a:ext uri="{FF2B5EF4-FFF2-40B4-BE49-F238E27FC236}">
                  <a16:creationId xmlns:a16="http://schemas.microsoft.com/office/drawing/2014/main" id="{C3F5DAD6-C82A-4844-9641-D350E7E1F64E}"/>
                </a:ext>
              </a:extLst>
            </p:cNvPr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100" b="0" dirty="0"/>
                <a:t>标准色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71EA6AA-415C-4DCE-B7B5-10E70257BA59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3D2843B-D9FA-4B85-A72E-D67609161C4E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85E10D98-A4B1-4CEF-B751-B75EC17F1A19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652E06DD-04A2-4B7F-B9C1-0705E192D1DF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4E571967-BB30-4747-806A-1EECCC991522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4">
            <a:extLst>
              <a:ext uri="{FF2B5EF4-FFF2-40B4-BE49-F238E27FC236}">
                <a16:creationId xmlns:a16="http://schemas.microsoft.com/office/drawing/2014/main" id="{617A84C6-D12E-2C86-93D6-74AFCBFE4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617" y="2815877"/>
            <a:ext cx="1998427" cy="403347"/>
          </a:xfrm>
        </p:spPr>
        <p:txBody>
          <a:bodyPr>
            <a:normAutofit/>
          </a:bodyPr>
          <a:lstStyle/>
          <a:p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Contributions</a:t>
            </a:r>
            <a:endParaRPr lang="zh-CN" altLang="en-US" sz="18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3F82E3-A2F6-466E-B4EB-3AD4EA73C966}"/>
              </a:ext>
            </a:extLst>
          </p:cNvPr>
          <p:cNvSpPr txBox="1"/>
          <p:nvPr/>
        </p:nvSpPr>
        <p:spPr>
          <a:xfrm>
            <a:off x="3297879" y="655192"/>
            <a:ext cx="649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Omnes</a:t>
            </a:r>
            <a:r>
              <a:rPr lang="en-US" altLang="zh-CN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 uno: </a:t>
            </a:r>
            <a:r>
              <a:rPr lang="en-US" altLang="zh-CN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Multi-Writer Encrypted Database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7C46E4-D691-441A-8CB1-B65D2BA72274}"/>
              </a:ext>
            </a:extLst>
          </p:cNvPr>
          <p:cNvSpPr txBox="1"/>
          <p:nvPr/>
        </p:nvSpPr>
        <p:spPr>
          <a:xfrm>
            <a:off x="3055513" y="1198723"/>
            <a:ext cx="6497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USENIX Security 22</a:t>
            </a:r>
          </a:p>
          <a:p>
            <a:pPr algn="ctr"/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Jiafan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Sherman S. M. Chow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96CC5FE-4E7B-4CC4-9C60-44F6925705FD}"/>
              </a:ext>
            </a:extLst>
          </p:cNvPr>
          <p:cNvSpPr txBox="1"/>
          <p:nvPr/>
        </p:nvSpPr>
        <p:spPr>
          <a:xfrm>
            <a:off x="3629228" y="2115779"/>
            <a:ext cx="6950597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Paradigm of Searchable Encryption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HSE): DSSE+IBE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Primitive: ID-Coupling Key-Aggregate Encryption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Epoch-Based Forward Privacy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Forward-Private HSE with Compact Tokens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413AF001-7E79-45AF-B781-7D89634DF860}"/>
              </a:ext>
            </a:extLst>
          </p:cNvPr>
          <p:cNvSpPr/>
          <p:nvPr/>
        </p:nvSpPr>
        <p:spPr>
          <a:xfrm>
            <a:off x="3107601" y="2368885"/>
            <a:ext cx="521627" cy="12711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9BB24E2-855B-4DF0-9B3D-A12C5BC6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85" y="3893121"/>
            <a:ext cx="5351536" cy="27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9D1A90E-E400-9ACB-B37E-B90190B9FF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3B6E663-71F7-C3FD-6978-FCB09E43C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003" y="327407"/>
            <a:ext cx="1452892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3BF38D-6EDA-77C7-12D8-DE3984D7FD2B}"/>
              </a:ext>
            </a:extLst>
          </p:cNvPr>
          <p:cNvSpPr txBox="1"/>
          <p:nvPr/>
        </p:nvSpPr>
        <p:spPr>
          <a:xfrm>
            <a:off x="586191" y="1308251"/>
            <a:ext cx="11502747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Secret-Key Distribution: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HSE writers should only use the public key of the reader to create HSE ciphertexts.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Synchronous Communication: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rounds, an important criterion of searchable encryption , should be kept minimal.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Asymmetric and Symmetric Efficiency: 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HSE writers can independently (public-key) encrypt their updates for the exact or different keywords. HSE still keeps the number of symmetric operations sublinear as optimal SSE.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 Token for Confined Search: </a:t>
            </a:r>
            <a:r>
              <a:rPr lang="en-US" altLang="zh-CN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HSE can restrict the scope of each search to a different writer subset.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Privacy: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authorized over an old database contributed by some writers should not automatically compromise the data privacy of the future data submitted by other honest writers.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28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85B5AD-CF9F-CDC7-4AC8-B2B1FA34C1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0864C3-7374-A32B-0362-18DF77977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924" y="1180407"/>
            <a:ext cx="955969" cy="8271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293A9E-EFA5-438E-B103-0F65B1F18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6" y="1263614"/>
            <a:ext cx="913971" cy="10012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7B716D-983E-367D-FE67-83FDBC590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17" y="1177933"/>
            <a:ext cx="2102498" cy="2715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FB8A75-5E9A-5D5A-A0B6-C0443560BD56}"/>
              </a:ext>
            </a:extLst>
          </p:cNvPr>
          <p:cNvSpPr txBox="1"/>
          <p:nvPr/>
        </p:nvSpPr>
        <p:spPr>
          <a:xfrm>
            <a:off x="1244187" y="989862"/>
            <a:ext cx="769689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B32B77-91CB-5EB2-4FEF-9CAEB393CC1B}"/>
              </a:ext>
            </a:extLst>
          </p:cNvPr>
          <p:cNvSpPr txBox="1"/>
          <p:nvPr/>
        </p:nvSpPr>
        <p:spPr>
          <a:xfrm>
            <a:off x="308125" y="888251"/>
            <a:ext cx="1442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(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honst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B7F752-55B9-D5B3-AB54-786BE86CC462}"/>
              </a:ext>
            </a:extLst>
          </p:cNvPr>
          <p:cNvSpPr txBox="1"/>
          <p:nvPr/>
        </p:nvSpPr>
        <p:spPr>
          <a:xfrm>
            <a:off x="9791427" y="705005"/>
            <a:ext cx="1546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(curious)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762A4F9-9D28-0AA6-1E44-043A5CE1EB8F}"/>
              </a:ext>
            </a:extLst>
          </p:cNvPr>
          <p:cNvCxnSpPr>
            <a:cxnSpLocks/>
          </p:cNvCxnSpPr>
          <p:nvPr/>
        </p:nvCxnSpPr>
        <p:spPr>
          <a:xfrm flipV="1">
            <a:off x="4028615" y="1313719"/>
            <a:ext cx="5916534" cy="3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FB7A4E7-66F5-3F36-6569-A56C8870925D}"/>
              </a:ext>
            </a:extLst>
          </p:cNvPr>
          <p:cNvSpPr txBox="1"/>
          <p:nvPr/>
        </p:nvSpPr>
        <p:spPr>
          <a:xfrm>
            <a:off x="6140741" y="1040022"/>
            <a:ext cx="642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EDB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D4F6BF0-32F0-1A4E-3DA6-774DD2121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17" y="1718303"/>
            <a:ext cx="2321169" cy="30179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2C50B1F-34BA-DEC4-6036-8E1B4FBDED0A}"/>
              </a:ext>
            </a:extLst>
          </p:cNvPr>
          <p:cNvSpPr txBox="1"/>
          <p:nvPr/>
        </p:nvSpPr>
        <p:spPr>
          <a:xfrm>
            <a:off x="1244187" y="1543625"/>
            <a:ext cx="1153486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82647F2-695B-0135-A0BB-CCF934B0E0FB}"/>
              </a:ext>
            </a:extLst>
          </p:cNvPr>
          <p:cNvCxnSpPr>
            <a:cxnSpLocks/>
          </p:cNvCxnSpPr>
          <p:nvPr/>
        </p:nvCxnSpPr>
        <p:spPr>
          <a:xfrm flipV="1">
            <a:off x="4196098" y="1837197"/>
            <a:ext cx="5832462" cy="47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936500B6-D2C9-967F-84DF-911779D4C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382" y="1616396"/>
            <a:ext cx="175204" cy="22131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150D46-49CC-9E63-F9C4-5BA0D50451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275" y="2067784"/>
            <a:ext cx="2100823" cy="259006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17C30CC-85FC-3024-A7B8-BF41A2C60E2E}"/>
              </a:ext>
            </a:extLst>
          </p:cNvPr>
          <p:cNvCxnSpPr>
            <a:cxnSpLocks/>
          </p:cNvCxnSpPr>
          <p:nvPr/>
        </p:nvCxnSpPr>
        <p:spPr>
          <a:xfrm flipH="1">
            <a:off x="1286977" y="2277975"/>
            <a:ext cx="7588097" cy="5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E46664F-940A-0F11-FB3C-5A1CB3C75D5C}"/>
              </a:ext>
            </a:extLst>
          </p:cNvPr>
          <p:cNvSpPr txBox="1"/>
          <p:nvPr/>
        </p:nvSpPr>
        <p:spPr>
          <a:xfrm>
            <a:off x="6264645" y="1971602"/>
            <a:ext cx="306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EA8F5CE-8C86-CA9B-B290-CEB51AF33D29}"/>
              </a:ext>
            </a:extLst>
          </p:cNvPr>
          <p:cNvSpPr txBox="1"/>
          <p:nvPr/>
        </p:nvSpPr>
        <p:spPr>
          <a:xfrm>
            <a:off x="8898546" y="1886001"/>
            <a:ext cx="1153486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6904C8A-056E-9F08-ABC8-206AE1BCA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117" y="2513885"/>
            <a:ext cx="2846741" cy="324312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B31C568-2005-BD51-D780-3F3FEDB2EBFD}"/>
              </a:ext>
            </a:extLst>
          </p:cNvPr>
          <p:cNvSpPr txBox="1"/>
          <p:nvPr/>
        </p:nvSpPr>
        <p:spPr>
          <a:xfrm>
            <a:off x="1244187" y="2368490"/>
            <a:ext cx="1153486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D2B7856-4765-92A9-8ECD-F025DBE838F1}"/>
              </a:ext>
            </a:extLst>
          </p:cNvPr>
          <p:cNvCxnSpPr>
            <a:cxnSpLocks/>
          </p:cNvCxnSpPr>
          <p:nvPr/>
        </p:nvCxnSpPr>
        <p:spPr>
          <a:xfrm flipV="1">
            <a:off x="4823193" y="2676041"/>
            <a:ext cx="4115277" cy="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9EDB741-17E3-08A2-E040-34875DBC3592}"/>
              </a:ext>
            </a:extLst>
          </p:cNvPr>
          <p:cNvSpPr txBox="1"/>
          <p:nvPr/>
        </p:nvSpPr>
        <p:spPr>
          <a:xfrm>
            <a:off x="8906917" y="2297485"/>
            <a:ext cx="1153486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50A8436-269C-0CDA-54BE-27ED256833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5821" y="2497572"/>
            <a:ext cx="1815597" cy="27681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54911D7-D990-6B2E-263D-BFA5F32368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0626" y="2467845"/>
            <a:ext cx="156816" cy="200376"/>
          </a:xfrm>
          <a:prstGeom prst="rect">
            <a:avLst/>
          </a:prstGeom>
        </p:spPr>
      </p:pic>
      <p:sp>
        <p:nvSpPr>
          <p:cNvPr id="52" name="标题 4">
            <a:extLst>
              <a:ext uri="{FF2B5EF4-FFF2-40B4-BE49-F238E27FC236}">
                <a16:creationId xmlns:a16="http://schemas.microsoft.com/office/drawing/2014/main" id="{558A3572-1F97-108A-17A3-41334748B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710" y="346184"/>
            <a:ext cx="1135539" cy="40334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DSSE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A028127C-2591-3411-A844-D0E681245E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3286" y="3923587"/>
            <a:ext cx="3054354" cy="27157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C8714C76-2004-FC1A-0653-8F5E9FF5B0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3286" y="4406762"/>
            <a:ext cx="2411744" cy="2442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65552BDC-B209-656D-43CE-DE06CDF5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3286" y="4883261"/>
            <a:ext cx="3477704" cy="275166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0157A5B-EAC3-F1AC-32AC-132423057A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71341" y="5390699"/>
            <a:ext cx="2377575" cy="229002"/>
          </a:xfrm>
          <a:prstGeom prst="rect">
            <a:avLst/>
          </a:prstGeom>
        </p:spPr>
      </p:pic>
      <p:sp>
        <p:nvSpPr>
          <p:cNvPr id="57" name="左大括号 56">
            <a:extLst>
              <a:ext uri="{FF2B5EF4-FFF2-40B4-BE49-F238E27FC236}">
                <a16:creationId xmlns:a16="http://schemas.microsoft.com/office/drawing/2014/main" id="{EFC12277-A2DC-EFB2-0921-10711CB5C02E}"/>
              </a:ext>
            </a:extLst>
          </p:cNvPr>
          <p:cNvSpPr/>
          <p:nvPr/>
        </p:nvSpPr>
        <p:spPr>
          <a:xfrm>
            <a:off x="1254402" y="4059223"/>
            <a:ext cx="370493" cy="14723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B3B58AD-FF52-0B1F-7292-A6DC84C801A6}"/>
              </a:ext>
            </a:extLst>
          </p:cNvPr>
          <p:cNvSpPr txBox="1"/>
          <p:nvPr/>
        </p:nvSpPr>
        <p:spPr>
          <a:xfrm>
            <a:off x="638020" y="4604566"/>
            <a:ext cx="80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059FCE6-9161-13B5-DD52-3A2924103AB3}"/>
              </a:ext>
            </a:extLst>
          </p:cNvPr>
          <p:cNvSpPr txBox="1"/>
          <p:nvPr/>
        </p:nvSpPr>
        <p:spPr>
          <a:xfrm>
            <a:off x="1519518" y="3685106"/>
            <a:ext cx="106333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50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8ED5AD-ECF2-D3C0-F741-6D24AC0E4B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CF18E21-01FC-7967-8222-7F5B12CE9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8" y="328814"/>
            <a:ext cx="1203820" cy="40334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G-HSE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524529-0F7C-93BA-4F6A-A2AA00EEB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523" y="4215426"/>
            <a:ext cx="658259" cy="721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518518-EC1D-61EA-AD60-8FE14F39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58" y="4306307"/>
            <a:ext cx="658259" cy="7211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C6484C-8886-CF09-FEDF-7109C22F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14" y="4258848"/>
            <a:ext cx="658259" cy="7211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C48C20-CCED-3190-207E-F032E79B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18" y="4251549"/>
            <a:ext cx="658259" cy="7211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568AE8-6E81-4DB6-DF0F-A6A63EE86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05" y="848212"/>
            <a:ext cx="955969" cy="827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5A6578E-618F-3D3A-CB1B-6CA26A191170}"/>
                  </a:ext>
                </a:extLst>
              </p:cNvPr>
              <p:cNvSpPr txBox="1"/>
              <p:nvPr/>
            </p:nvSpPr>
            <p:spPr>
              <a:xfrm>
                <a:off x="16013" y="4430955"/>
                <a:ext cx="11811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Writers</a:t>
                </a:r>
                <a:endParaRPr lang="zh-CN" alt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5A6578E-618F-3D3A-CB1B-6CA26A191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3" y="4430955"/>
                <a:ext cx="1181173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E47FE57-F689-3945-E9D2-B329FC65CE09}"/>
              </a:ext>
            </a:extLst>
          </p:cNvPr>
          <p:cNvSpPr txBox="1"/>
          <p:nvPr/>
        </p:nvSpPr>
        <p:spPr>
          <a:xfrm>
            <a:off x="11230448" y="4445869"/>
            <a:ext cx="879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Reader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5DADC5-936C-0274-3611-CE6704450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941" y="5246556"/>
            <a:ext cx="2361681" cy="268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23D4DCB-DF96-2ED5-6316-13C118CDCBDE}"/>
              </a:ext>
            </a:extLst>
          </p:cNvPr>
          <p:cNvSpPr txBox="1"/>
          <p:nvPr/>
        </p:nvSpPr>
        <p:spPr>
          <a:xfrm>
            <a:off x="8990902" y="5064173"/>
            <a:ext cx="782273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92DC2D9-D4A5-8301-39EA-5EE686ADA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86" y="5114855"/>
            <a:ext cx="3280961" cy="263401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14B3A94-3ADC-093E-6262-AFEF7C99854A}"/>
              </a:ext>
            </a:extLst>
          </p:cNvPr>
          <p:cNvCxnSpPr>
            <a:cxnSpLocks/>
          </p:cNvCxnSpPr>
          <p:nvPr/>
        </p:nvCxnSpPr>
        <p:spPr>
          <a:xfrm flipH="1">
            <a:off x="3249617" y="4559316"/>
            <a:ext cx="6953906" cy="9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A552631-EB50-7F46-5495-A003898329B3}"/>
                  </a:ext>
                </a:extLst>
              </p:cNvPr>
              <p:cNvSpPr txBox="1"/>
              <p:nvPr/>
            </p:nvSpPr>
            <p:spPr>
              <a:xfrm>
                <a:off x="5531482" y="4282317"/>
                <a:ext cx="2415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pk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pk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pk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A552631-EB50-7F46-5495-A00389832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82" y="4282317"/>
                <a:ext cx="2415341" cy="276999"/>
              </a:xfrm>
              <a:prstGeom prst="rect">
                <a:avLst/>
              </a:prstGeom>
              <a:blipFill>
                <a:blip r:embed="rId7"/>
                <a:stretch>
                  <a:fillRect l="-1763" t="-2174" r="-2015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4E0C61-070E-311B-908D-0872E848C786}"/>
              </a:ext>
            </a:extLst>
          </p:cNvPr>
          <p:cNvCxnSpPr>
            <a:cxnSpLocks/>
          </p:cNvCxnSpPr>
          <p:nvPr/>
        </p:nvCxnSpPr>
        <p:spPr>
          <a:xfrm flipV="1">
            <a:off x="2000774" y="1479744"/>
            <a:ext cx="3951215" cy="2756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1003767-1DCB-1AFE-7D22-ABD426FB8EF1}"/>
              </a:ext>
            </a:extLst>
          </p:cNvPr>
          <p:cNvSpPr txBox="1"/>
          <p:nvPr/>
        </p:nvSpPr>
        <p:spPr>
          <a:xfrm>
            <a:off x="201913" y="4943567"/>
            <a:ext cx="782273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E89AFF-650C-52F1-8410-3C174A38A706}"/>
                  </a:ext>
                </a:extLst>
              </p:cNvPr>
              <p:cNvSpPr txBox="1"/>
              <p:nvPr/>
            </p:nvSpPr>
            <p:spPr>
              <a:xfrm>
                <a:off x="188724" y="2656809"/>
                <a:ext cx="3329758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EDB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EDB</m:t>
                          </m:r>
                        </m:e>
                        <m:sub>
                          <m:r>
                            <a:rPr lang="en-US" altLang="zh-CN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0">
                              <a:latin typeface="Cambria Math" panose="02040503050406030204" pitchFamily="18" charset="0"/>
                            </a:rPr>
                            <m:t>EDB</m:t>
                          </m:r>
                        </m:e>
                        <m:sub>
                          <m:r>
                            <a:rPr lang="en-US" altLang="zh-CN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0">
                              <a:latin typeface="Cambria Math" panose="02040503050406030204" pitchFamily="18" charset="0"/>
                            </a:rPr>
                            <m:t>EDB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ETkn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ETkn</m:t>
                          </m:r>
                        </m:e>
                        <m:sub>
                          <m:r>
                            <a:rPr lang="en-US" altLang="zh-CN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Tkn</m:t>
                          </m:r>
                        </m:e>
                        <m:sub>
                          <m:r>
                            <a:rPr lang="en-US" altLang="zh-CN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Tkn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6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E89AFF-650C-52F1-8410-3C174A38A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4" y="2656809"/>
                <a:ext cx="3329758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>
            <a:extLst>
              <a:ext uri="{FF2B5EF4-FFF2-40B4-BE49-F238E27FC236}">
                <a16:creationId xmlns:a16="http://schemas.microsoft.com/office/drawing/2014/main" id="{77B99EF7-82BB-F6AD-97E4-554668DA30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2910" y="5707633"/>
            <a:ext cx="2337741" cy="23479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9004D2E-6871-E188-5F1D-E07A8543F43C}"/>
              </a:ext>
            </a:extLst>
          </p:cNvPr>
          <p:cNvSpPr txBox="1"/>
          <p:nvPr/>
        </p:nvSpPr>
        <p:spPr>
          <a:xfrm>
            <a:off x="8990902" y="5501433"/>
            <a:ext cx="782273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FF9A1BC-3F5B-034C-5650-E4340C0D1E3F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6786474" y="1408993"/>
            <a:ext cx="3746179" cy="2806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F42E91B-7F9E-8B49-E5A8-EDC11A734F2B}"/>
              </a:ext>
            </a:extLst>
          </p:cNvPr>
          <p:cNvCxnSpPr>
            <a:cxnSpLocks/>
          </p:cNvCxnSpPr>
          <p:nvPr/>
        </p:nvCxnSpPr>
        <p:spPr>
          <a:xfrm flipV="1">
            <a:off x="2487336" y="1642293"/>
            <a:ext cx="3752677" cy="266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97C5AFE-6853-4741-03C8-4E40579547BD}"/>
              </a:ext>
            </a:extLst>
          </p:cNvPr>
          <p:cNvCxnSpPr/>
          <p:nvPr/>
        </p:nvCxnSpPr>
        <p:spPr>
          <a:xfrm>
            <a:off x="6492131" y="1601737"/>
            <a:ext cx="3886273" cy="2899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D3A174B7-F7D5-36D9-14CB-D526429FDC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6335" y="2857751"/>
            <a:ext cx="175204" cy="22131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C1132A9-EA2E-35C5-645E-0045B847F15D}"/>
              </a:ext>
            </a:extLst>
          </p:cNvPr>
          <p:cNvSpPr txBox="1"/>
          <p:nvPr/>
        </p:nvSpPr>
        <p:spPr>
          <a:xfrm>
            <a:off x="7864505" y="2876472"/>
            <a:ext cx="306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72A51DED-3937-468B-F1FA-13E6BF9FED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4704" y="330489"/>
            <a:ext cx="3874667" cy="26212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2F0AC349-5295-9BCA-A135-9543564EA8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0788" y="756104"/>
            <a:ext cx="3403111" cy="255589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81102523-B466-3934-689A-AF95AD31C2E7}"/>
              </a:ext>
            </a:extLst>
          </p:cNvPr>
          <p:cNvSpPr txBox="1"/>
          <p:nvPr/>
        </p:nvSpPr>
        <p:spPr>
          <a:xfrm>
            <a:off x="6726570" y="109012"/>
            <a:ext cx="889232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6EE4428D-66CD-671C-B1E2-4779772058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8334" y="3014650"/>
            <a:ext cx="156816" cy="20037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E48190C-5AA3-7282-4A74-E75CE837B4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594" y="5616367"/>
            <a:ext cx="3568936" cy="264188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E322BE67-6A8C-6DB1-8794-487C5A3AEDF2}"/>
              </a:ext>
            </a:extLst>
          </p:cNvPr>
          <p:cNvSpPr txBox="1"/>
          <p:nvPr/>
        </p:nvSpPr>
        <p:spPr>
          <a:xfrm>
            <a:off x="176170" y="5429572"/>
            <a:ext cx="782273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857ED03-0402-F6A5-EA8F-A93503CDE940}"/>
              </a:ext>
            </a:extLst>
          </p:cNvPr>
          <p:cNvSpPr txBox="1"/>
          <p:nvPr/>
        </p:nvSpPr>
        <p:spPr>
          <a:xfrm>
            <a:off x="6739383" y="551551"/>
            <a:ext cx="782273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B3E3DDD-C31D-9DC1-F0E0-F2B0CB244973}"/>
              </a:ext>
            </a:extLst>
          </p:cNvPr>
          <p:cNvSpPr txBox="1"/>
          <p:nvPr/>
        </p:nvSpPr>
        <p:spPr>
          <a:xfrm>
            <a:off x="4932789" y="1006348"/>
            <a:ext cx="803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52CD7D-CECA-2EFC-157E-5524C3E514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0E99B0-ADCC-EF10-0344-59843DFF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248" y="300129"/>
            <a:ext cx="4377177" cy="6385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B3D5276-F5C4-054F-7305-FB3A03443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919" y="323212"/>
            <a:ext cx="1219014" cy="40334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G-HSE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5B53C2C-795B-A4C0-8A93-41EE0D98B1C1}"/>
              </a:ext>
            </a:extLst>
          </p:cNvPr>
          <p:cNvCxnSpPr/>
          <p:nvPr/>
        </p:nvCxnSpPr>
        <p:spPr>
          <a:xfrm flipH="1">
            <a:off x="2340540" y="726559"/>
            <a:ext cx="696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A49884B-B237-458C-E10B-773674045ADA}"/>
              </a:ext>
            </a:extLst>
          </p:cNvPr>
          <p:cNvSpPr txBox="1"/>
          <p:nvPr/>
        </p:nvSpPr>
        <p:spPr>
          <a:xfrm>
            <a:off x="1528445" y="524885"/>
            <a:ext cx="81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Reader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6F575B-74B5-F22A-3F4F-5217DE15EE78}"/>
              </a:ext>
            </a:extLst>
          </p:cNvPr>
          <p:cNvSpPr txBox="1"/>
          <p:nvPr/>
        </p:nvSpPr>
        <p:spPr>
          <a:xfrm>
            <a:off x="7944385" y="557282"/>
            <a:ext cx="81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Writers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0EE92A9-6CA2-6379-7BC6-82DAED3B1C6D}"/>
              </a:ext>
            </a:extLst>
          </p:cNvPr>
          <p:cNvCxnSpPr/>
          <p:nvPr/>
        </p:nvCxnSpPr>
        <p:spPr>
          <a:xfrm>
            <a:off x="7165606" y="776893"/>
            <a:ext cx="834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CDA9F5F-63AF-8795-BB4F-F9178E300ADC}"/>
              </a:ext>
            </a:extLst>
          </p:cNvPr>
          <p:cNvCxnSpPr/>
          <p:nvPr/>
        </p:nvCxnSpPr>
        <p:spPr>
          <a:xfrm>
            <a:off x="7165606" y="2132387"/>
            <a:ext cx="834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0D0EF4E-FFBE-CA3E-7C27-E4BAA163439D}"/>
              </a:ext>
            </a:extLst>
          </p:cNvPr>
          <p:cNvSpPr txBox="1"/>
          <p:nvPr/>
        </p:nvSpPr>
        <p:spPr>
          <a:xfrm>
            <a:off x="8052284" y="1963110"/>
            <a:ext cx="81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Reader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6D4E2A1-E21A-CD3F-5CB3-7B9B69267D42}"/>
              </a:ext>
            </a:extLst>
          </p:cNvPr>
          <p:cNvCxnSpPr/>
          <p:nvPr/>
        </p:nvCxnSpPr>
        <p:spPr>
          <a:xfrm flipH="1">
            <a:off x="2308382" y="2351227"/>
            <a:ext cx="696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8F735F3-35B6-571B-98AC-D9C6903911F8}"/>
              </a:ext>
            </a:extLst>
          </p:cNvPr>
          <p:cNvSpPr txBox="1"/>
          <p:nvPr/>
        </p:nvSpPr>
        <p:spPr>
          <a:xfrm>
            <a:off x="1528444" y="2181950"/>
            <a:ext cx="81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Writers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869D7E7-FEAA-9B65-61B7-EC64E62462A3}"/>
              </a:ext>
            </a:extLst>
          </p:cNvPr>
          <p:cNvCxnSpPr/>
          <p:nvPr/>
        </p:nvCxnSpPr>
        <p:spPr>
          <a:xfrm flipH="1">
            <a:off x="2340539" y="5678860"/>
            <a:ext cx="696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811DF2-8A42-C7CA-1222-44BF545F4C24}"/>
              </a:ext>
            </a:extLst>
          </p:cNvPr>
          <p:cNvSpPr txBox="1"/>
          <p:nvPr/>
        </p:nvSpPr>
        <p:spPr>
          <a:xfrm>
            <a:off x="1649741" y="5480221"/>
            <a:ext cx="81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FF88EB7-9DEA-0FB6-F1E3-43C75AE91EFF}"/>
              </a:ext>
            </a:extLst>
          </p:cNvPr>
          <p:cNvCxnSpPr/>
          <p:nvPr/>
        </p:nvCxnSpPr>
        <p:spPr>
          <a:xfrm>
            <a:off x="7165606" y="3492802"/>
            <a:ext cx="834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70C1CAB-51A9-8EE0-7D19-536BDF54F768}"/>
              </a:ext>
            </a:extLst>
          </p:cNvPr>
          <p:cNvSpPr txBox="1"/>
          <p:nvPr/>
        </p:nvSpPr>
        <p:spPr>
          <a:xfrm>
            <a:off x="8060672" y="3323525"/>
            <a:ext cx="81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6098DC-83F7-1957-FE23-74B33598BDE7}"/>
              </a:ext>
            </a:extLst>
          </p:cNvPr>
          <p:cNvSpPr txBox="1"/>
          <p:nvPr/>
        </p:nvSpPr>
        <p:spPr>
          <a:xfrm>
            <a:off x="8275740" y="4464558"/>
            <a:ext cx="36953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  <a:latin typeface="NimbusRomNo9L-Regu"/>
              </a:rPr>
              <a:t>T</a:t>
            </a:r>
            <a:r>
              <a:rPr lang="en-US" altLang="zh-CN" b="0" i="0" u="none" strike="noStrike" baseline="0" dirty="0">
                <a:solidFill>
                  <a:srgbClr val="FF0000"/>
                </a:solidFill>
                <a:latin typeface="NimbusRomNo9L-Regu"/>
              </a:rPr>
              <a:t>he number of search tokens is linear in the writer-subset size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  <a:latin typeface="NimbusRomNo9L-Regu"/>
              </a:rPr>
              <a:t>F</a:t>
            </a:r>
            <a:r>
              <a:rPr lang="en-US" altLang="zh-CN" b="0" i="0" u="none" strike="noStrike" baseline="0" dirty="0">
                <a:solidFill>
                  <a:srgbClr val="FF0000"/>
                </a:solidFill>
                <a:latin typeface="NimbusRomNo9L-Regu"/>
              </a:rPr>
              <a:t>orward privacy as the search      tokens never change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88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29C6A13-0BA0-4F30-0DD0-74900D4D09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E49CF57-0218-EEBA-4F3B-094C23BF5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219" y="319327"/>
            <a:ext cx="1262101" cy="40334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ICKAE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E93586-C946-D093-967D-6D209A61F380}"/>
              </a:ext>
            </a:extLst>
          </p:cNvPr>
          <p:cNvSpPr txBox="1"/>
          <p:nvPr/>
        </p:nvSpPr>
        <p:spPr>
          <a:xfrm>
            <a:off x="2772585" y="656622"/>
            <a:ext cx="4211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ICKAE</a:t>
            </a:r>
            <a:endParaRPr lang="zh-CN" altLang="en-US" sz="2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589386-23DE-8D80-410B-8ACE0E04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16" y="274862"/>
            <a:ext cx="2148554" cy="2680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6F3342-8782-8653-172A-7E66FBD657AC}"/>
              </a:ext>
            </a:extLst>
          </p:cNvPr>
          <p:cNvSpPr txBox="1"/>
          <p:nvPr/>
        </p:nvSpPr>
        <p:spPr>
          <a:xfrm>
            <a:off x="3403996" y="-12583"/>
            <a:ext cx="1233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</a:p>
          <a:p>
            <a:endParaRPr lang="en-US" altLang="zh-CN" dirty="0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481861AC-7BCF-B5EF-9BD7-1920D34995A2}"/>
              </a:ext>
            </a:extLst>
          </p:cNvPr>
          <p:cNvSpPr/>
          <p:nvPr/>
        </p:nvSpPr>
        <p:spPr>
          <a:xfrm>
            <a:off x="3145462" y="357092"/>
            <a:ext cx="370493" cy="21970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29EE99-9E27-1D89-6743-DCD5AB58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220" y="764328"/>
            <a:ext cx="2048041" cy="2830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578B61-6A36-23CD-AA1C-EC734DB5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685" y="1854927"/>
            <a:ext cx="2016731" cy="2680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4539D3-B954-3AD5-4E52-7D5648CC9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797" y="2391069"/>
            <a:ext cx="2092885" cy="268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730B4B-6980-847E-3A51-4D7475371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604" y="1328572"/>
            <a:ext cx="1885272" cy="2873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7CF9F6-9533-CD5F-67B2-11B79119A686}"/>
              </a:ext>
            </a:extLst>
          </p:cNvPr>
          <p:cNvSpPr txBox="1"/>
          <p:nvPr/>
        </p:nvSpPr>
        <p:spPr>
          <a:xfrm>
            <a:off x="8651007" y="3980577"/>
            <a:ext cx="3637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Correctness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Compactness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Confidentiality and Anonymity</a:t>
            </a:r>
          </a:p>
          <a:p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F5C96E7-A82A-5AF9-79F2-0E54FF736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125" y="3126738"/>
            <a:ext cx="5631600" cy="323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9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4C96264-3DCE-024A-3754-B3482EACEF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9D6E86-D2FC-29D5-BEC7-0757C1E80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867" y="337204"/>
            <a:ext cx="1468074" cy="403347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ICKAE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1B33C4-347A-7583-E0F9-2AAC6DA8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61" y="740551"/>
            <a:ext cx="6690219" cy="29535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8B6B6C-0857-2A45-5407-F01950ADC555}"/>
              </a:ext>
            </a:extLst>
          </p:cNvPr>
          <p:cNvSpPr txBox="1"/>
          <p:nvPr/>
        </p:nvSpPr>
        <p:spPr>
          <a:xfrm>
            <a:off x="1074889" y="4381529"/>
            <a:ext cx="1088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Cheng-Kang Chu, Sherman S. M. Chow, Wen-</a:t>
            </a:r>
            <a:r>
              <a:rPr lang="en-US" altLang="zh-CN" sz="1800" b="0" i="0" u="none" strike="noStrike" baseline="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Guey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Tzeng, </a:t>
            </a:r>
            <a:r>
              <a:rPr lang="en-US" altLang="zh-CN" sz="1800" b="0" i="0" u="none" strike="noStrike" baseline="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Jianying</a:t>
            </a:r>
            <a:r>
              <a:rPr lang="en-US" altLang="zh-CN" sz="1800" b="0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Zhou, and Robert H. Deng. Key-aggregate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cryptosystem for scalable data sharing in cloud storage. IEEE Trans. Para. Dis. Sys., 25(2):468– 477, 2014.</a:t>
            </a:r>
            <a:endParaRPr lang="zh-CN" alt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1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47E0F7-FD35-2037-246D-18B4DC3E9D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07A27B-2352-7EF7-5D8D-02EBFB7CE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224" y="310628"/>
            <a:ext cx="1262101" cy="40334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ICKAE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8B626E-102C-4BE7-B3C6-EF5C18D7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5" y="1414731"/>
            <a:ext cx="6391270" cy="37240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1794D5-3386-4B5F-A3F0-4AF3EFDD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241" y="566377"/>
            <a:ext cx="4613250" cy="592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3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F42C84-27C8-48C2-A765-518A363AD5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C5D779-C3DF-4056-BF1D-1273A05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261" y="587026"/>
            <a:ext cx="4752680" cy="5683947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EED11B28-89FC-4BFE-8F08-E65BF8DE9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224" y="310628"/>
            <a:ext cx="1262101" cy="40334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ICKAE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9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5800CE-A755-8A92-3AEF-97DB657869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FE241646-E7E3-BBB3-EBBC-C42639510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085" y="324535"/>
            <a:ext cx="1485550" cy="4032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E-DSSE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1A9C98-D6B1-DC71-934A-5E2F22FC9EB5}"/>
              </a:ext>
            </a:extLst>
          </p:cNvPr>
          <p:cNvSpPr txBox="1"/>
          <p:nvPr/>
        </p:nvSpPr>
        <p:spPr>
          <a:xfrm>
            <a:off x="4665006" y="849657"/>
            <a:ext cx="42637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Epoch-Based Forward-Private DSSE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8">
                <a:extLst>
                  <a:ext uri="{FF2B5EF4-FFF2-40B4-BE49-F238E27FC236}">
                    <a16:creationId xmlns:a16="http://schemas.microsoft.com/office/drawing/2014/main" id="{9C84C2BC-16FB-0611-A03C-34016C49626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24478" y="1708365"/>
              <a:ext cx="54605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3919">
                      <a:extLst>
                        <a:ext uri="{9D8B030D-6E8A-4147-A177-3AD203B41FA5}">
                          <a16:colId xmlns:a16="http://schemas.microsoft.com/office/drawing/2014/main" val="591793856"/>
                        </a:ext>
                      </a:extLst>
                    </a:gridCol>
                    <a:gridCol w="2776611">
                      <a:extLst>
                        <a:ext uri="{9D8B030D-6E8A-4147-A177-3AD203B41FA5}">
                          <a16:colId xmlns:a16="http://schemas.microsoft.com/office/drawing/2014/main" val="19417817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addr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val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9771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095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068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2255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4857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8">
                <a:extLst>
                  <a:ext uri="{FF2B5EF4-FFF2-40B4-BE49-F238E27FC236}">
                    <a16:creationId xmlns:a16="http://schemas.microsoft.com/office/drawing/2014/main" id="{9C84C2BC-16FB-0611-A03C-34016C4962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7120940"/>
                  </p:ext>
                </p:extLst>
              </p:nvPr>
            </p:nvGraphicFramePr>
            <p:xfrm>
              <a:off x="4224478" y="1708365"/>
              <a:ext cx="54605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3919">
                      <a:extLst>
                        <a:ext uri="{9D8B030D-6E8A-4147-A177-3AD203B41FA5}">
                          <a16:colId xmlns:a16="http://schemas.microsoft.com/office/drawing/2014/main" val="591793856"/>
                        </a:ext>
                      </a:extLst>
                    </a:gridCol>
                    <a:gridCol w="2776611">
                      <a:extLst>
                        <a:ext uri="{9D8B030D-6E8A-4147-A177-3AD203B41FA5}">
                          <a16:colId xmlns:a16="http://schemas.microsoft.com/office/drawing/2014/main" val="19417817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addr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val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9771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7" t="-108197" r="-10430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6930" t="-108197" r="-877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095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7" t="-208197" r="-10430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6930" t="-208197" r="-87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068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7" t="-308197" r="-10430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6930" t="-308197" r="-877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2255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7" t="-408197" r="-10430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48570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2E9153-4DC1-D845-CCBD-542700C5CC8F}"/>
                  </a:ext>
                </a:extLst>
              </p:cNvPr>
              <p:cNvSpPr txBox="1"/>
              <p:nvPr/>
            </p:nvSpPr>
            <p:spPr>
              <a:xfrm>
                <a:off x="516467" y="2043308"/>
                <a:ext cx="36406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2E9153-4DC1-D845-CCBD-542700C5C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67" y="2043308"/>
                <a:ext cx="3640666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48E73D-2D3B-08F7-C175-80A50C162269}"/>
                  </a:ext>
                </a:extLst>
              </p:cNvPr>
              <p:cNvSpPr txBox="1"/>
              <p:nvPr/>
            </p:nvSpPr>
            <p:spPr>
              <a:xfrm>
                <a:off x="469085" y="2453721"/>
                <a:ext cx="35990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zh-CN" dirty="0"/>
                        <m:t>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48E73D-2D3B-08F7-C175-80A50C162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85" y="2453721"/>
                <a:ext cx="359900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43C962-0CDF-84B9-0488-E7B40043093D}"/>
                  </a:ext>
                </a:extLst>
              </p:cNvPr>
              <p:cNvSpPr txBox="1"/>
              <p:nvPr/>
            </p:nvSpPr>
            <p:spPr>
              <a:xfrm>
                <a:off x="469085" y="2864134"/>
                <a:ext cx="3688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43C962-0CDF-84B9-0488-E7B40043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85" y="2864134"/>
                <a:ext cx="368804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23D221-7E17-5EA3-8617-900C3F8F0F06}"/>
                  </a:ext>
                </a:extLst>
              </p:cNvPr>
              <p:cNvSpPr txBox="1"/>
              <p:nvPr/>
            </p:nvSpPr>
            <p:spPr>
              <a:xfrm>
                <a:off x="-945093" y="3233466"/>
                <a:ext cx="6119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23D221-7E17-5EA3-8617-900C3F8F0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5093" y="3233466"/>
                <a:ext cx="61192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1CD950B-92B7-7DEA-A5EB-1DB52A02FFA0}"/>
                  </a:ext>
                </a:extLst>
              </p:cNvPr>
              <p:cNvSpPr txBox="1"/>
              <p:nvPr/>
            </p:nvSpPr>
            <p:spPr>
              <a:xfrm>
                <a:off x="9918218" y="3193233"/>
                <a:ext cx="3602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1CD950B-92B7-7DEA-A5EB-1DB52A02F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218" y="3193233"/>
                <a:ext cx="3602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C55756-B048-89CD-2AD6-772655172241}"/>
                  </a:ext>
                </a:extLst>
              </p:cNvPr>
              <p:cNvSpPr txBox="1"/>
              <p:nvPr/>
            </p:nvSpPr>
            <p:spPr>
              <a:xfrm>
                <a:off x="9752353" y="2078766"/>
                <a:ext cx="197002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C55756-B048-89CD-2AD6-77265517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53" y="2078766"/>
                <a:ext cx="1970026" cy="298415"/>
              </a:xfrm>
              <a:prstGeom prst="rect">
                <a:avLst/>
              </a:prstGeom>
              <a:blipFill>
                <a:blip r:embed="rId9"/>
                <a:stretch>
                  <a:fillRect l="-3096" r="-4954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33381CC-B86E-296A-4B2C-3FB88202B3A6}"/>
                  </a:ext>
                </a:extLst>
              </p:cNvPr>
              <p:cNvSpPr txBox="1"/>
              <p:nvPr/>
            </p:nvSpPr>
            <p:spPr>
              <a:xfrm>
                <a:off x="9652690" y="2453721"/>
                <a:ext cx="891344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33381CC-B86E-296A-4B2C-3FB88202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690" y="2453721"/>
                <a:ext cx="891344" cy="3929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599B460-9CB0-6D15-9C0B-A62618A8D424}"/>
                  </a:ext>
                </a:extLst>
              </p:cNvPr>
              <p:cNvSpPr txBox="1"/>
              <p:nvPr/>
            </p:nvSpPr>
            <p:spPr>
              <a:xfrm>
                <a:off x="9630336" y="2804396"/>
                <a:ext cx="929702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599B460-9CB0-6D15-9C0B-A62618A8D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336" y="2804396"/>
                <a:ext cx="929702" cy="3822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05185A-8D38-BD2C-5B27-0C7FC3C729F2}"/>
                  </a:ext>
                </a:extLst>
              </p:cNvPr>
              <p:cNvSpPr txBox="1"/>
              <p:nvPr/>
            </p:nvSpPr>
            <p:spPr>
              <a:xfrm>
                <a:off x="7972034" y="3210512"/>
                <a:ext cx="7824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05185A-8D38-BD2C-5B27-0C7FC3C72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034" y="3210512"/>
                <a:ext cx="78249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8">
                <a:extLst>
                  <a:ext uri="{FF2B5EF4-FFF2-40B4-BE49-F238E27FC236}">
                    <a16:creationId xmlns:a16="http://schemas.microsoft.com/office/drawing/2014/main" id="{CA24C97C-AADD-6CEC-9F34-33F41838D6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48088" y="4348861"/>
              <a:ext cx="546053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3919">
                      <a:extLst>
                        <a:ext uri="{9D8B030D-6E8A-4147-A177-3AD203B41FA5}">
                          <a16:colId xmlns:a16="http://schemas.microsoft.com/office/drawing/2014/main" val="591793856"/>
                        </a:ext>
                      </a:extLst>
                    </a:gridCol>
                    <a:gridCol w="2776611">
                      <a:extLst>
                        <a:ext uri="{9D8B030D-6E8A-4147-A177-3AD203B41FA5}">
                          <a16:colId xmlns:a16="http://schemas.microsoft.com/office/drawing/2014/main" val="1941781794"/>
                        </a:ext>
                      </a:extLst>
                    </a:gridCol>
                  </a:tblGrid>
                  <a:tr h="3589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addr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val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9771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095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068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2255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4857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8">
                <a:extLst>
                  <a:ext uri="{FF2B5EF4-FFF2-40B4-BE49-F238E27FC236}">
                    <a16:creationId xmlns:a16="http://schemas.microsoft.com/office/drawing/2014/main" id="{CA24C97C-AADD-6CEC-9F34-33F41838D6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312706"/>
                  </p:ext>
                </p:extLst>
              </p:nvPr>
            </p:nvGraphicFramePr>
            <p:xfrm>
              <a:off x="4248088" y="4348861"/>
              <a:ext cx="546053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3919">
                      <a:extLst>
                        <a:ext uri="{9D8B030D-6E8A-4147-A177-3AD203B41FA5}">
                          <a16:colId xmlns:a16="http://schemas.microsoft.com/office/drawing/2014/main" val="591793856"/>
                        </a:ext>
                      </a:extLst>
                    </a:gridCol>
                    <a:gridCol w="2776611">
                      <a:extLst>
                        <a:ext uri="{9D8B030D-6E8A-4147-A177-3AD203B41FA5}">
                          <a16:colId xmlns:a16="http://schemas.microsoft.com/office/drawing/2014/main" val="194178179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addr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val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9771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27" t="-106557" r="-10430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6930" t="-106557" r="-877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095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27" t="-206557" r="-10430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6930" t="-206557" r="-87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068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27" t="-306557" r="-10430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6930" t="-306557" r="-877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2255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227" t="-406557" r="-10430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48570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3F5DBE9-306E-275E-C76E-E5A76EED53DA}"/>
                  </a:ext>
                </a:extLst>
              </p:cNvPr>
              <p:cNvSpPr txBox="1"/>
              <p:nvPr/>
            </p:nvSpPr>
            <p:spPr>
              <a:xfrm>
                <a:off x="0" y="4718334"/>
                <a:ext cx="42545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3F5DBE9-306E-275E-C76E-E5A76EED5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18334"/>
                <a:ext cx="4254500" cy="410497"/>
              </a:xfrm>
              <a:prstGeom prst="rect">
                <a:avLst/>
              </a:prstGeom>
              <a:blipFill>
                <a:blip r:embed="rId14"/>
                <a:stretch>
                  <a:fillRect t="-1493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331930E-E2C3-8501-4EB3-577025C8A2CD}"/>
                  </a:ext>
                </a:extLst>
              </p:cNvPr>
              <p:cNvSpPr txBox="1"/>
              <p:nvPr/>
            </p:nvSpPr>
            <p:spPr>
              <a:xfrm>
                <a:off x="-122125" y="5127899"/>
                <a:ext cx="4370213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zh-CN" dirty="0"/>
                        <m:t>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331930E-E2C3-8501-4EB3-577025C8A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125" y="5127899"/>
                <a:ext cx="4370213" cy="410497"/>
              </a:xfrm>
              <a:prstGeom prst="rect">
                <a:avLst/>
              </a:prstGeom>
              <a:blipFill>
                <a:blip r:embed="rId1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189859F-30D5-A793-0268-FE83F86F4F86}"/>
                  </a:ext>
                </a:extLst>
              </p:cNvPr>
              <p:cNvSpPr txBox="1"/>
              <p:nvPr/>
            </p:nvSpPr>
            <p:spPr>
              <a:xfrm>
                <a:off x="-50800" y="5539160"/>
                <a:ext cx="4207933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189859F-30D5-A793-0268-FE83F86F4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800" y="5539160"/>
                <a:ext cx="4207933" cy="410497"/>
              </a:xfrm>
              <a:prstGeom prst="rect">
                <a:avLst/>
              </a:prstGeom>
              <a:blipFill>
                <a:blip r:embed="rId16"/>
                <a:stretch>
                  <a:fillRect t="-2985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66DEB0C-767C-5F56-E097-CEDC7F6987CE}"/>
                  </a:ext>
                </a:extLst>
              </p:cNvPr>
              <p:cNvSpPr txBox="1"/>
              <p:nvPr/>
            </p:nvSpPr>
            <p:spPr>
              <a:xfrm>
                <a:off x="9796846" y="5862013"/>
                <a:ext cx="3602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66DEB0C-767C-5F56-E097-CEDC7F698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846" y="5862013"/>
                <a:ext cx="3602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CE6C047-E3FB-74C5-3276-48924C7FB6EF}"/>
                  </a:ext>
                </a:extLst>
              </p:cNvPr>
              <p:cNvSpPr txBox="1"/>
              <p:nvPr/>
            </p:nvSpPr>
            <p:spPr>
              <a:xfrm>
                <a:off x="9767264" y="4752480"/>
                <a:ext cx="197002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CE6C047-E3FB-74C5-3276-48924C7FB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264" y="4752480"/>
                <a:ext cx="1970026" cy="298415"/>
              </a:xfrm>
              <a:prstGeom prst="rect">
                <a:avLst/>
              </a:prstGeom>
              <a:blipFill>
                <a:blip r:embed="rId18"/>
                <a:stretch>
                  <a:fillRect l="-3096" t="-2041" r="-4954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ED50929-03CD-1205-6688-D2B07915FC8F}"/>
                  </a:ext>
                </a:extLst>
              </p:cNvPr>
              <p:cNvSpPr txBox="1"/>
              <p:nvPr/>
            </p:nvSpPr>
            <p:spPr>
              <a:xfrm>
                <a:off x="9685008" y="5136650"/>
                <a:ext cx="891344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ED50929-03CD-1205-6688-D2B07915F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008" y="5136650"/>
                <a:ext cx="891344" cy="3929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D618C73-BE50-083E-18E3-76BDA66CAF17}"/>
                  </a:ext>
                </a:extLst>
              </p:cNvPr>
              <p:cNvSpPr txBox="1"/>
              <p:nvPr/>
            </p:nvSpPr>
            <p:spPr>
              <a:xfrm>
                <a:off x="9675948" y="5485975"/>
                <a:ext cx="929702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D618C73-BE50-083E-18E3-76BDA66CA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948" y="5485975"/>
                <a:ext cx="929702" cy="3822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1C7EDF4-BFB9-8EF9-E22A-8F529658CF28}"/>
                  </a:ext>
                </a:extLst>
              </p:cNvPr>
              <p:cNvSpPr txBox="1"/>
              <p:nvPr/>
            </p:nvSpPr>
            <p:spPr>
              <a:xfrm>
                <a:off x="7777300" y="5885538"/>
                <a:ext cx="7824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1C7EDF4-BFB9-8EF9-E22A-8F529658C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300" y="5885538"/>
                <a:ext cx="78249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99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F7C9ADC-4414-4796-B9EE-AD6B8ABD74C9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144" name="文本占位符 21">
              <a:extLst>
                <a:ext uri="{FF2B5EF4-FFF2-40B4-BE49-F238E27FC236}">
                  <a16:creationId xmlns:a16="http://schemas.microsoft.com/office/drawing/2014/main" id="{C3F5DAD6-C82A-4844-9641-D350E7E1F64E}"/>
                </a:ext>
              </a:extLst>
            </p:cNvPr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100" b="0" dirty="0"/>
                <a:t>标准色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71EA6AA-415C-4DCE-B7B5-10E70257BA59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3D2843B-D9FA-4B85-A72E-D67609161C4E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85E10D98-A4B1-4CEF-B751-B75EC17F1A19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652E06DD-04A2-4B7F-B9C1-0705E192D1DF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4E571967-BB30-4747-806A-1EECCC991522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E9F1064-3EDB-16AE-9E16-43CAB576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28" y="952337"/>
            <a:ext cx="5759471" cy="1961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5ACAA2-6BF9-6907-606E-B57AB056A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29" y="3843575"/>
            <a:ext cx="5770289" cy="1843298"/>
          </a:xfrm>
          <a:prstGeom prst="rect">
            <a:avLst/>
          </a:prstGeom>
        </p:spPr>
      </p:pic>
      <p:sp>
        <p:nvSpPr>
          <p:cNvPr id="8" name="标题 4">
            <a:extLst>
              <a:ext uri="{FF2B5EF4-FFF2-40B4-BE49-F238E27FC236}">
                <a16:creationId xmlns:a16="http://schemas.microsoft.com/office/drawing/2014/main" id="{7D68B708-5119-DDAC-AEA8-1E09C94FD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380" y="373299"/>
            <a:ext cx="1893547" cy="40334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PKSE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7CC070-6DB3-DA4A-8A01-609FDD2E2BF4}"/>
              </a:ext>
            </a:extLst>
          </p:cNvPr>
          <p:cNvSpPr txBox="1"/>
          <p:nvPr/>
        </p:nvSpPr>
        <p:spPr>
          <a:xfrm>
            <a:off x="7413387" y="1284691"/>
            <a:ext cx="3997295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sublinear search(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动态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Shortcoming: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multi-writer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09098C-5234-1DC2-729F-456A06ECEAFD}"/>
              </a:ext>
            </a:extLst>
          </p:cNvPr>
          <p:cNvSpPr txBox="1"/>
          <p:nvPr/>
        </p:nvSpPr>
        <p:spPr>
          <a:xfrm>
            <a:off x="7488910" y="4247802"/>
            <a:ext cx="4377379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multi-writer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Shortcoming: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requiring public-key operations linear in the database size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BAD283-72B6-4118-9801-878F41422BF0}"/>
              </a:ext>
            </a:extLst>
          </p:cNvPr>
          <p:cNvSpPr txBox="1"/>
          <p:nvPr/>
        </p:nvSpPr>
        <p:spPr>
          <a:xfrm>
            <a:off x="1051238" y="6006887"/>
            <a:ext cx="10020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Searchable Public-Key Encryption for Cloud-Assisted Wireless Sensor Networks (TII 18)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113462-2D13-49CA-9944-D0EDBA89784C}"/>
              </a:ext>
            </a:extLst>
          </p:cNvPr>
          <p:cNvSpPr txBox="1"/>
          <p:nvPr/>
        </p:nvSpPr>
        <p:spPr>
          <a:xfrm>
            <a:off x="2427468" y="3089564"/>
            <a:ext cx="681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Multi-Client Cloud-Based Symmetric Searchable Encryption (TDSC 21)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0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占位符 50"/>
          <p:cNvSpPr>
            <a:spLocks noGrp="1"/>
          </p:cNvSpPr>
          <p:nvPr>
            <p:ph type="body" sz="quarter" idx="21" hasCustomPrompt="1"/>
          </p:nvPr>
        </p:nvSpPr>
        <p:spPr>
          <a:xfrm>
            <a:off x="11441418" y="6592624"/>
            <a:ext cx="414783" cy="28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0E62D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11</a:t>
            </a:r>
            <a:endParaRPr lang="zh-CN" altLang="en-US" dirty="0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F7C9ADC-4414-4796-B9EE-AD6B8ABD74C9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144" name="文本占位符 21">
              <a:extLst>
                <a:ext uri="{FF2B5EF4-FFF2-40B4-BE49-F238E27FC236}">
                  <a16:creationId xmlns:a16="http://schemas.microsoft.com/office/drawing/2014/main" id="{C3F5DAD6-C82A-4844-9641-D350E7E1F64E}"/>
                </a:ext>
              </a:extLst>
            </p:cNvPr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100" b="0" dirty="0"/>
                <a:t>标准色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71EA6AA-415C-4DCE-B7B5-10E70257BA59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3D2843B-D9FA-4B85-A72E-D67609161C4E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85E10D98-A4B1-4CEF-B751-B75EC17F1A19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652E06DD-04A2-4B7F-B9C1-0705E192D1DF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4E571967-BB30-4747-806A-1EECCC991522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20550C8-2F33-8606-477D-F4A8DA07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" y="995424"/>
            <a:ext cx="6190300" cy="55075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39736D-6223-25DD-29A0-756E19ED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24" y="898951"/>
            <a:ext cx="6025692" cy="38751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7C3E84-F0D0-64A1-9CDD-044781910E37}"/>
              </a:ext>
            </a:extLst>
          </p:cNvPr>
          <p:cNvSpPr txBox="1"/>
          <p:nvPr/>
        </p:nvSpPr>
        <p:spPr>
          <a:xfrm>
            <a:off x="471881" y="360848"/>
            <a:ext cx="1319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E-DSSE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0592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占位符 50"/>
          <p:cNvSpPr>
            <a:spLocks noGrp="1"/>
          </p:cNvSpPr>
          <p:nvPr>
            <p:ph type="body" sz="quarter" idx="21" hasCustomPrompt="1"/>
          </p:nvPr>
        </p:nvSpPr>
        <p:spPr>
          <a:xfrm>
            <a:off x="11441418" y="6592624"/>
            <a:ext cx="414783" cy="28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0E62D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12</a:t>
            </a:r>
            <a:endParaRPr lang="zh-CN" altLang="en-US" dirty="0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F7C9ADC-4414-4796-B9EE-AD6B8ABD74C9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144" name="文本占位符 21">
              <a:extLst>
                <a:ext uri="{FF2B5EF4-FFF2-40B4-BE49-F238E27FC236}">
                  <a16:creationId xmlns:a16="http://schemas.microsoft.com/office/drawing/2014/main" id="{C3F5DAD6-C82A-4844-9641-D350E7E1F64E}"/>
                </a:ext>
              </a:extLst>
            </p:cNvPr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100" b="0" dirty="0"/>
                <a:t>标准色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71EA6AA-415C-4DCE-B7B5-10E70257BA59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3D2843B-D9FA-4B85-A72E-D67609161C4E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85E10D98-A4B1-4CEF-B751-B75EC17F1A19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652E06DD-04A2-4B7F-B9C1-0705E192D1DF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4E571967-BB30-4747-806A-1EECCC991522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3D9C17F-F206-C801-86F4-6AB03E09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2" y="700818"/>
            <a:ext cx="11660986" cy="54231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4C6C2F4-234F-878D-F843-61617AC24272}"/>
              </a:ext>
            </a:extLst>
          </p:cNvPr>
          <p:cNvSpPr txBox="1"/>
          <p:nvPr/>
        </p:nvSpPr>
        <p:spPr>
          <a:xfrm>
            <a:off x="472543" y="350300"/>
            <a:ext cx="2516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FP_HSE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EE28EF-A337-49FC-B4EA-DBC5C30661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BDBDE1-6CD9-4D82-8EBD-D77547302060}"/>
              </a:ext>
            </a:extLst>
          </p:cNvPr>
          <p:cNvSpPr txBox="1"/>
          <p:nvPr/>
        </p:nvSpPr>
        <p:spPr>
          <a:xfrm>
            <a:off x="2574646" y="460803"/>
            <a:ext cx="7681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Unus</a:t>
            </a:r>
            <a:r>
              <a:rPr lang="en-US" altLang="zh-CN" sz="18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 omnibus: Multi-Client Searchable Encryption via Access Control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FC398B-F4D1-4921-B622-1EFA8F519A42}"/>
              </a:ext>
            </a:extLst>
          </p:cNvPr>
          <p:cNvSpPr txBox="1"/>
          <p:nvPr/>
        </p:nvSpPr>
        <p:spPr>
          <a:xfrm>
            <a:off x="3101375" y="830135"/>
            <a:ext cx="611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NDSS 24</a:t>
            </a:r>
          </a:p>
          <a:p>
            <a:pPr algn="ctr"/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Jiafan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Sherman S. M. Chow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ADE9FB-E358-40AD-A59E-87FAF0EC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47" y="1581812"/>
            <a:ext cx="6009721" cy="4942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C72D82B-A6D1-4CF2-B697-571FC2D39C34}"/>
              </a:ext>
            </a:extLst>
          </p:cNvPr>
          <p:cNvSpPr/>
          <p:nvPr/>
        </p:nvSpPr>
        <p:spPr>
          <a:xfrm>
            <a:off x="3622578" y="3164418"/>
            <a:ext cx="5867457" cy="733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2BF731-23E2-4C65-8138-C45D5DEDE2A1}"/>
              </a:ext>
            </a:extLst>
          </p:cNvPr>
          <p:cNvSpPr/>
          <p:nvPr/>
        </p:nvSpPr>
        <p:spPr>
          <a:xfrm>
            <a:off x="3670143" y="4352881"/>
            <a:ext cx="5867457" cy="674211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374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BD4965-5085-4EC6-B770-6C866616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36" y="597242"/>
            <a:ext cx="5738134" cy="2130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10DE79-47F8-4804-A35F-48E2DD9DC991}"/>
              </a:ext>
            </a:extLst>
          </p:cNvPr>
          <p:cNvSpPr txBox="1"/>
          <p:nvPr/>
        </p:nvSpPr>
        <p:spPr>
          <a:xfrm>
            <a:off x="2468859" y="4303834"/>
            <a:ext cx="7377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sublinear searches, standard forward privacy, and multi-client support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50CEB91D-16AB-40D7-B7B4-2A7B88DC2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700" y="321743"/>
            <a:ext cx="1609966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应用场景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D2E928-7539-4C0A-AFB4-65CA1AFC2702}"/>
              </a:ext>
            </a:extLst>
          </p:cNvPr>
          <p:cNvSpPr txBox="1"/>
          <p:nvPr/>
        </p:nvSpPr>
        <p:spPr>
          <a:xfrm>
            <a:off x="3004142" y="4799943"/>
            <a:ext cx="6183716" cy="129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en-US" altLang="zh-CN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程序员拥有读写权限，允许他们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源代码和审查日志。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审计人员可能拥有只读访问，但可以在查看后写入日志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5F21A6-C3A6-4314-8F6B-B27793776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42" y="2762995"/>
            <a:ext cx="5829677" cy="14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BBD298-1F1D-4DA8-859E-341DA73C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08" y="835269"/>
            <a:ext cx="5132837" cy="39037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A3B334-BFDB-4D1B-9C6A-C7889943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36" y="807135"/>
            <a:ext cx="4932917" cy="47329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8E7E4E-FA66-481A-9779-3511012C45E2}"/>
              </a:ext>
            </a:extLst>
          </p:cNvPr>
          <p:cNvSpPr txBox="1"/>
          <p:nvPr/>
        </p:nvSpPr>
        <p:spPr>
          <a:xfrm>
            <a:off x="472543" y="350300"/>
            <a:ext cx="165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安全性要求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5785F1-7AB0-4F4E-AB06-A013E64E1932}"/>
              </a:ext>
            </a:extLst>
          </p:cNvPr>
          <p:cNvSpPr txBox="1"/>
          <p:nvPr/>
        </p:nvSpPr>
        <p:spPr>
          <a:xfrm>
            <a:off x="472543" y="835269"/>
            <a:ext cx="4723125" cy="936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B1AFCC-F315-4E37-B174-CD76083508B0}"/>
              </a:ext>
            </a:extLst>
          </p:cNvPr>
          <p:cNvSpPr txBox="1"/>
          <p:nvPr/>
        </p:nvSpPr>
        <p:spPr>
          <a:xfrm>
            <a:off x="472542" y="2882118"/>
            <a:ext cx="4723125" cy="936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DAABAD-9BE4-41A8-B5C9-E411748B2708}"/>
              </a:ext>
            </a:extLst>
          </p:cNvPr>
          <p:cNvSpPr txBox="1"/>
          <p:nvPr/>
        </p:nvSpPr>
        <p:spPr>
          <a:xfrm>
            <a:off x="6345231" y="1228580"/>
            <a:ext cx="4735421" cy="430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4FB899-8206-49D0-B6A2-CD34D0A10115}"/>
              </a:ext>
            </a:extLst>
          </p:cNvPr>
          <p:cNvSpPr txBox="1"/>
          <p:nvPr/>
        </p:nvSpPr>
        <p:spPr>
          <a:xfrm>
            <a:off x="6340542" y="2379786"/>
            <a:ext cx="4735421" cy="430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6BAC9F-01FF-4020-921E-5EDD89D1216A}"/>
              </a:ext>
            </a:extLst>
          </p:cNvPr>
          <p:cNvSpPr txBox="1"/>
          <p:nvPr/>
        </p:nvSpPr>
        <p:spPr>
          <a:xfrm>
            <a:off x="6340542" y="3066758"/>
            <a:ext cx="4735421" cy="430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CAA494-A34E-492A-A94E-3E2912FEFB7B}"/>
              </a:ext>
            </a:extLst>
          </p:cNvPr>
          <p:cNvSpPr txBox="1"/>
          <p:nvPr/>
        </p:nvSpPr>
        <p:spPr>
          <a:xfrm>
            <a:off x="1097476" y="5699200"/>
            <a:ext cx="9406399" cy="792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DSE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对手不仅可以破坏服务器，还可以破坏许多拥有不同关键字搜索或更新权限的客户端</a:t>
            </a:r>
            <a:endParaRPr lang="en-US" altLang="zh-CN" sz="16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完整性以捕捉保证诚实客户端的更新始终可以被授权者搜索，即使恶意客户端试图破坏加密数据库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3655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CB36E5-7399-48B9-8F31-66848831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77925"/>
            <a:ext cx="4708690" cy="1389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8F117F-DA7A-43CB-B67B-23322E0DF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82" y="2180384"/>
            <a:ext cx="4774397" cy="23544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E4DE5F-DF90-446D-AA5F-BE26069D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1" y="682557"/>
            <a:ext cx="4839148" cy="3175959"/>
          </a:xfrm>
          <a:prstGeom prst="rect">
            <a:avLst/>
          </a:prstGeom>
        </p:spPr>
      </p:pic>
      <p:sp>
        <p:nvSpPr>
          <p:cNvPr id="10" name="标题 4">
            <a:extLst>
              <a:ext uri="{FF2B5EF4-FFF2-40B4-BE49-F238E27FC236}">
                <a16:creationId xmlns:a16="http://schemas.microsoft.com/office/drawing/2014/main" id="{EB2605D1-CC7B-46E8-987B-C1BFE4F2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91" y="343331"/>
            <a:ext cx="921208" cy="40334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IBE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CBC9F4-9434-4FA2-89B2-D710CBFCE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143" y="4790953"/>
            <a:ext cx="5161984" cy="17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40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C865079-A766-4D78-AEC0-32935E3D2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91" y="343331"/>
            <a:ext cx="921208" cy="40334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SME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AD048D-8A05-4B07-A4B4-16E3BBAE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91" y="776729"/>
            <a:ext cx="5069059" cy="560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BF9117-DA8F-41E9-B9FC-41997183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08" y="37528"/>
            <a:ext cx="4732331" cy="43677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BFAA0A-E890-473A-A1EC-AB0F197B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52" y="4405273"/>
            <a:ext cx="4475610" cy="21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1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1E3B96-6D57-4939-844C-D4D6B986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9" y="871470"/>
            <a:ext cx="4834678" cy="4917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628EA7-BC4D-4DBC-AAD2-5C7BECB8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142" y="1434178"/>
            <a:ext cx="4841735" cy="3191442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CC6AE56D-104B-43FE-A005-DF3D76666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405" y="337316"/>
            <a:ext cx="1765426" cy="403347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算法流程</a:t>
            </a:r>
          </a:p>
        </p:txBody>
      </p:sp>
    </p:spTree>
    <p:extLst>
      <p:ext uri="{BB962C8B-B14F-4D97-AF65-F5344CB8AC3E}">
        <p14:creationId xmlns:p14="http://schemas.microsoft.com/office/powerpoint/2010/main" val="2619897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739CF2-A4D2-47CF-88BF-E57D13FD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492" y="237124"/>
            <a:ext cx="4091760" cy="2103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6572E-3194-4AD3-B5F0-34926DD2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394627"/>
            <a:ext cx="4348691" cy="4020055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B618DC8A-2D6F-4B0E-A5CF-2AAB5B4FC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405" y="337316"/>
            <a:ext cx="832269" cy="403347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委托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7AA3BA-BFB7-4F02-9A4B-2096A76BF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36" y="1557391"/>
            <a:ext cx="5386068" cy="33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1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6BEFAD-97F3-45B0-AC63-73F2176F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06" y="779558"/>
            <a:ext cx="4720665" cy="57411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96D3F-F4A7-4A11-83A9-5402753CC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92" y="2134542"/>
            <a:ext cx="4781796" cy="2495678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2CB3EC2F-D74D-46E4-AB3F-1C3EB3346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405" y="337316"/>
            <a:ext cx="832269" cy="403347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更新</a:t>
            </a:r>
          </a:p>
        </p:txBody>
      </p:sp>
    </p:spTree>
    <p:extLst>
      <p:ext uri="{BB962C8B-B14F-4D97-AF65-F5344CB8AC3E}">
        <p14:creationId xmlns:p14="http://schemas.microsoft.com/office/powerpoint/2010/main" val="8636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614B1-6522-41A5-9F2A-512D38CFD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286" y="305529"/>
            <a:ext cx="2620392" cy="403347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对称可搜索加密发展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696F26-2372-4B39-BC47-7722DB2EA059}"/>
              </a:ext>
            </a:extLst>
          </p:cNvPr>
          <p:cNvSpPr txBox="1"/>
          <p:nvPr/>
        </p:nvSpPr>
        <p:spPr>
          <a:xfrm>
            <a:off x="-29054" y="3404851"/>
            <a:ext cx="1629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对称可搜索加密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CCS 06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62791164-EC9E-4523-9A50-ABDDE8F55729}"/>
              </a:ext>
            </a:extLst>
          </p:cNvPr>
          <p:cNvSpPr/>
          <p:nvPr/>
        </p:nvSpPr>
        <p:spPr>
          <a:xfrm>
            <a:off x="1509299" y="1104345"/>
            <a:ext cx="660399" cy="49888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13D4AA-8799-4DF6-9BBA-77B6CCA88E5C}"/>
              </a:ext>
            </a:extLst>
          </p:cNvPr>
          <p:cNvSpPr txBox="1"/>
          <p:nvPr/>
        </p:nvSpPr>
        <p:spPr>
          <a:xfrm>
            <a:off x="2175332" y="923575"/>
            <a:ext cx="1079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C830DC-0B60-4EEF-BCEC-004617D1B0A6}"/>
              </a:ext>
            </a:extLst>
          </p:cNvPr>
          <p:cNvSpPr txBox="1"/>
          <p:nvPr/>
        </p:nvSpPr>
        <p:spPr>
          <a:xfrm>
            <a:off x="2132410" y="3273631"/>
            <a:ext cx="1079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检索模式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68D58F-3E3C-4F2B-91D2-98BEBC6C0E2F}"/>
              </a:ext>
            </a:extLst>
          </p:cNvPr>
          <p:cNvSpPr txBox="1"/>
          <p:nvPr/>
        </p:nvSpPr>
        <p:spPr>
          <a:xfrm>
            <a:off x="2160185" y="4544072"/>
            <a:ext cx="1079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结果模式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517A55-894B-49EF-800E-FC2A9B9B8814}"/>
              </a:ext>
            </a:extLst>
          </p:cNvPr>
          <p:cNvSpPr txBox="1"/>
          <p:nvPr/>
        </p:nvSpPr>
        <p:spPr>
          <a:xfrm>
            <a:off x="2160185" y="5909570"/>
            <a:ext cx="1079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安全属性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927AC51-FE78-402A-9D6F-7BF1E53E46D3}"/>
              </a:ext>
            </a:extLst>
          </p:cNvPr>
          <p:cNvSpPr/>
          <p:nvPr/>
        </p:nvSpPr>
        <p:spPr>
          <a:xfrm>
            <a:off x="3113646" y="656276"/>
            <a:ext cx="660399" cy="8841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73CA64-CA83-4B64-A0D6-B2EF31DB17F1}"/>
              </a:ext>
            </a:extLst>
          </p:cNvPr>
          <p:cNvSpPr txBox="1"/>
          <p:nvPr/>
        </p:nvSpPr>
        <p:spPr>
          <a:xfrm>
            <a:off x="3704283" y="510029"/>
            <a:ext cx="1418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静态文本数据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8E6149-AF51-47DF-BA24-3671538B9203}"/>
              </a:ext>
            </a:extLst>
          </p:cNvPr>
          <p:cNvSpPr txBox="1"/>
          <p:nvPr/>
        </p:nvSpPr>
        <p:spPr>
          <a:xfrm>
            <a:off x="3740262" y="962266"/>
            <a:ext cx="2705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动态文本数据（前向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后向）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79C2F6-CC4A-4E64-A203-A629376334DE}"/>
              </a:ext>
            </a:extLst>
          </p:cNvPr>
          <p:cNvSpPr txBox="1"/>
          <p:nvPr/>
        </p:nvSpPr>
        <p:spPr>
          <a:xfrm>
            <a:off x="3704283" y="1364790"/>
            <a:ext cx="1936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空间时间文本数据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70F04-5BF3-41D9-B4E7-9B7D8181C5FB}"/>
              </a:ext>
            </a:extLst>
          </p:cNvPr>
          <p:cNvSpPr txBox="1"/>
          <p:nvPr/>
        </p:nvSpPr>
        <p:spPr>
          <a:xfrm>
            <a:off x="2169698" y="2128615"/>
            <a:ext cx="1079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用户模式</a:t>
            </a: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E93B3C62-CF0F-48FB-8789-A84226B9A72A}"/>
              </a:ext>
            </a:extLst>
          </p:cNvPr>
          <p:cNvSpPr/>
          <p:nvPr/>
        </p:nvSpPr>
        <p:spPr>
          <a:xfrm>
            <a:off x="3079863" y="4231515"/>
            <a:ext cx="660399" cy="9761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D97261-AFB1-40E4-B635-F0DB3D8DE583}"/>
              </a:ext>
            </a:extLst>
          </p:cNvPr>
          <p:cNvSpPr txBox="1"/>
          <p:nvPr/>
        </p:nvSpPr>
        <p:spPr>
          <a:xfrm>
            <a:off x="3789485" y="4134571"/>
            <a:ext cx="1039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私有验证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255B28-E208-49B4-A2E7-6481B5917BCD}"/>
              </a:ext>
            </a:extLst>
          </p:cNvPr>
          <p:cNvSpPr txBox="1"/>
          <p:nvPr/>
        </p:nvSpPr>
        <p:spPr>
          <a:xfrm>
            <a:off x="3704283" y="2329226"/>
            <a:ext cx="808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多用户</a:t>
            </a: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9F7000B9-CE2A-4041-813D-5030DAAB1DC4}"/>
              </a:ext>
            </a:extLst>
          </p:cNvPr>
          <p:cNvSpPr/>
          <p:nvPr/>
        </p:nvSpPr>
        <p:spPr>
          <a:xfrm>
            <a:off x="3115848" y="2961075"/>
            <a:ext cx="660399" cy="9636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33580D6-C47B-4DC4-A7AE-238DAED7259F}"/>
              </a:ext>
            </a:extLst>
          </p:cNvPr>
          <p:cNvSpPr txBox="1"/>
          <p:nvPr/>
        </p:nvSpPr>
        <p:spPr>
          <a:xfrm>
            <a:off x="3763380" y="2779093"/>
            <a:ext cx="3435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单关键词（精确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通配符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词组）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E03DF4-833E-4999-8943-A1F8215C8770}"/>
              </a:ext>
            </a:extLst>
          </p:cNvPr>
          <p:cNvSpPr txBox="1"/>
          <p:nvPr/>
        </p:nvSpPr>
        <p:spPr>
          <a:xfrm>
            <a:off x="3807828" y="3287555"/>
            <a:ext cx="2638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多关键词（合取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析取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布尔）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AD3BB2-B9B9-4A53-AFF0-94A9F571B28B}"/>
              </a:ext>
            </a:extLst>
          </p:cNvPr>
          <p:cNvSpPr txBox="1"/>
          <p:nvPr/>
        </p:nvSpPr>
        <p:spPr>
          <a:xfrm>
            <a:off x="3704283" y="3746714"/>
            <a:ext cx="1027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528049E0-EBB8-4C11-9C78-DC1B73AF2893}"/>
              </a:ext>
            </a:extLst>
          </p:cNvPr>
          <p:cNvSpPr/>
          <p:nvPr/>
        </p:nvSpPr>
        <p:spPr>
          <a:xfrm>
            <a:off x="3129086" y="1999273"/>
            <a:ext cx="660399" cy="6004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BD588D9-6DFC-453C-9292-5D29B3C1813F}"/>
              </a:ext>
            </a:extLst>
          </p:cNvPr>
          <p:cNvSpPr txBox="1"/>
          <p:nvPr/>
        </p:nvSpPr>
        <p:spPr>
          <a:xfrm>
            <a:off x="3704283" y="1856730"/>
            <a:ext cx="808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单用户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0DC006A-1852-4CA9-8434-ED6508454EB8}"/>
              </a:ext>
            </a:extLst>
          </p:cNvPr>
          <p:cNvSpPr txBox="1"/>
          <p:nvPr/>
        </p:nvSpPr>
        <p:spPr>
          <a:xfrm>
            <a:off x="3774044" y="4574926"/>
            <a:ext cx="1231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公开可验证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F3A78296-C4ED-40EB-BB6C-CA8B7EF9D020}"/>
              </a:ext>
            </a:extLst>
          </p:cNvPr>
          <p:cNvSpPr/>
          <p:nvPr/>
        </p:nvSpPr>
        <p:spPr>
          <a:xfrm>
            <a:off x="3129086" y="5613578"/>
            <a:ext cx="660399" cy="9414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5E3244-7728-4EE5-810C-AC3D88F7488B}"/>
              </a:ext>
            </a:extLst>
          </p:cNvPr>
          <p:cNvSpPr txBox="1"/>
          <p:nvPr/>
        </p:nvSpPr>
        <p:spPr>
          <a:xfrm>
            <a:off x="3704283" y="5440746"/>
            <a:ext cx="1142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搜索模式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E3C9B30-F177-4610-8E1D-352232CAC676}"/>
              </a:ext>
            </a:extLst>
          </p:cNvPr>
          <p:cNvSpPr txBox="1"/>
          <p:nvPr/>
        </p:nvSpPr>
        <p:spPr>
          <a:xfrm>
            <a:off x="3725979" y="5912066"/>
            <a:ext cx="1099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访问模式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63547A2-BFCA-4859-9C9E-ADEEA40B49BE}"/>
              </a:ext>
            </a:extLst>
          </p:cNvPr>
          <p:cNvSpPr txBox="1"/>
          <p:nvPr/>
        </p:nvSpPr>
        <p:spPr>
          <a:xfrm>
            <a:off x="3776247" y="6385742"/>
            <a:ext cx="1039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体积模式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EE2ECD9-5072-4C4D-B64C-080CAFECF20C}"/>
              </a:ext>
            </a:extLst>
          </p:cNvPr>
          <p:cNvSpPr txBox="1"/>
          <p:nvPr/>
        </p:nvSpPr>
        <p:spPr>
          <a:xfrm>
            <a:off x="3774044" y="5034085"/>
            <a:ext cx="1017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结果排序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969ACBB-FF95-4C90-BB01-C304C0D5675A}"/>
              </a:ext>
            </a:extLst>
          </p:cNvPr>
          <p:cNvSpPr txBox="1"/>
          <p:nvPr/>
        </p:nvSpPr>
        <p:spPr>
          <a:xfrm>
            <a:off x="5184889" y="540806"/>
            <a:ext cx="7069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Searchable Symmetric Encryption: Improved Definitions and Efficient Constructions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JCS 06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DE00961-CE92-4C4A-84EC-BE6E83F5BCB8}"/>
              </a:ext>
            </a:extLst>
          </p:cNvPr>
          <p:cNvSpPr txBox="1"/>
          <p:nvPr/>
        </p:nvSpPr>
        <p:spPr>
          <a:xfrm>
            <a:off x="6312248" y="996576"/>
            <a:ext cx="4602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Σoφoς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Forward Secure Searchable Encryption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CCS 16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C35D6E7-2A4D-415E-8DAB-8AEED7D9041B}"/>
              </a:ext>
            </a:extLst>
          </p:cNvPr>
          <p:cNvSpPr txBox="1"/>
          <p:nvPr/>
        </p:nvSpPr>
        <p:spPr>
          <a:xfrm>
            <a:off x="5558877" y="1345944"/>
            <a:ext cx="6695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Geo-Text Meets Security: Privacy-Preserving Boolean Spatial Keyword Queries (ICDE 19)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404A3F4-5EC1-47AB-ADD8-49AF99D2D5E6}"/>
              </a:ext>
            </a:extLst>
          </p:cNvPr>
          <p:cNvSpPr txBox="1"/>
          <p:nvPr/>
        </p:nvSpPr>
        <p:spPr>
          <a:xfrm>
            <a:off x="4453710" y="2357405"/>
            <a:ext cx="5515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Multi-client Cloud-based Symmetric Searchable Encryption (TDSC 19)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A9804F8-51DD-498A-BEB7-C6C72DFB3631}"/>
              </a:ext>
            </a:extLst>
          </p:cNvPr>
          <p:cNvSpPr txBox="1"/>
          <p:nvPr/>
        </p:nvSpPr>
        <p:spPr>
          <a:xfrm>
            <a:off x="6998506" y="2702562"/>
            <a:ext cx="5153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VRFMS: Verifiable Ranked Fuzzy Multi-Keyword Search Over Encrypted Data (TSC 23)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0BFA2A2-D3AE-4F3B-AA37-F2F5366EE873}"/>
              </a:ext>
            </a:extLst>
          </p:cNvPr>
          <p:cNvSpPr txBox="1"/>
          <p:nvPr/>
        </p:nvSpPr>
        <p:spPr>
          <a:xfrm>
            <a:off x="6312248" y="3251694"/>
            <a:ext cx="5409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Searchable Symmetric Encryption with Worst-Case Sub-Linear Complexity (EUROCRYPT 17)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8A428E2-3DC4-4E4F-89A4-A4893EB7096E}"/>
              </a:ext>
            </a:extLst>
          </p:cNvPr>
          <p:cNvSpPr txBox="1"/>
          <p:nvPr/>
        </p:nvSpPr>
        <p:spPr>
          <a:xfrm>
            <a:off x="4672656" y="3773482"/>
            <a:ext cx="6182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Searchable Symmetric Encryption for Join Queries 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AsiaCrypto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529D3A7-4B6D-46D6-A26E-E9DD67306965}"/>
              </a:ext>
            </a:extLst>
          </p:cNvPr>
          <p:cNvSpPr txBox="1"/>
          <p:nvPr/>
        </p:nvSpPr>
        <p:spPr>
          <a:xfrm>
            <a:off x="4791631" y="5030753"/>
            <a:ext cx="727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Secure and Efficient Ranked Keyword Search over Outsourced Cloud Data (TPDS 11)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3C6BC91-73BC-41FC-B7BB-7C20E3F4345E}"/>
              </a:ext>
            </a:extLst>
          </p:cNvPr>
          <p:cNvSpPr txBox="1"/>
          <p:nvPr/>
        </p:nvSpPr>
        <p:spPr>
          <a:xfrm>
            <a:off x="4731923" y="5413070"/>
            <a:ext cx="7432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SAP-SSE: Protecting Search Patterns and Access Patterns in Searchable Symmetric Encryption (TIFS 21)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7B5F294-D794-41A3-8D2B-D5F83D78266B}"/>
              </a:ext>
            </a:extLst>
          </p:cNvPr>
          <p:cNvSpPr txBox="1"/>
          <p:nvPr/>
        </p:nvSpPr>
        <p:spPr>
          <a:xfrm>
            <a:off x="4748873" y="5950928"/>
            <a:ext cx="7397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Constructions for Forward and Backward Private Symmetric Searchable Encryption (CCS 18)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DD45744-5BB5-471B-A62B-F1C135976501}"/>
              </a:ext>
            </a:extLst>
          </p:cNvPr>
          <p:cNvSpPr txBox="1"/>
          <p:nvPr/>
        </p:nvSpPr>
        <p:spPr>
          <a:xfrm>
            <a:off x="4745228" y="6419851"/>
            <a:ext cx="7397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Volume-Hiding Encrypted Multi-Maps with Optimal Overhead and Beyond(CCS 22)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B724BAE-C825-4A4A-BED3-7EFEBBAFB19F}"/>
              </a:ext>
            </a:extLst>
          </p:cNvPr>
          <p:cNvSpPr txBox="1"/>
          <p:nvPr/>
        </p:nvSpPr>
        <p:spPr>
          <a:xfrm>
            <a:off x="4867613" y="4488102"/>
            <a:ext cx="7275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Publicly verifiable searchable symmetric encryption based on efficient cryptographic components (DCC 19)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5443E27-CF37-402D-9595-7C26FAC541E1}"/>
              </a:ext>
            </a:extLst>
          </p:cNvPr>
          <p:cNvSpPr txBox="1"/>
          <p:nvPr/>
        </p:nvSpPr>
        <p:spPr>
          <a:xfrm>
            <a:off x="4745228" y="4111314"/>
            <a:ext cx="7120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efficient verifiable forward secure searchable symmetric encryption (ESORICS 19)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C13D414-09C5-426E-94FE-705A300A4715}"/>
              </a:ext>
            </a:extLst>
          </p:cNvPr>
          <p:cNvSpPr txBox="1"/>
          <p:nvPr/>
        </p:nvSpPr>
        <p:spPr>
          <a:xfrm>
            <a:off x="4453710" y="1888010"/>
            <a:ext cx="4220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UC-Secure Searchable Symmetric Encryption (FC 11)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164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C7A7B1-6E73-4795-A8EE-EBDFD2D8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27" y="808371"/>
            <a:ext cx="3895227" cy="6015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D28224-7CE3-4507-941E-261C5CFAB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5" y="1972735"/>
            <a:ext cx="4781796" cy="2495678"/>
          </a:xfrm>
          <a:prstGeom prst="rect">
            <a:avLst/>
          </a:prstGeom>
        </p:spPr>
      </p:pic>
      <p:sp>
        <p:nvSpPr>
          <p:cNvPr id="32" name="标题 2">
            <a:extLst>
              <a:ext uri="{FF2B5EF4-FFF2-40B4-BE49-F238E27FC236}">
                <a16:creationId xmlns:a16="http://schemas.microsoft.com/office/drawing/2014/main" id="{7E0659D4-107E-4874-A274-B02826000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405" y="337316"/>
            <a:ext cx="832269" cy="403347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</a:t>
            </a:r>
          </a:p>
        </p:txBody>
      </p:sp>
    </p:spTree>
    <p:extLst>
      <p:ext uri="{BB962C8B-B14F-4D97-AF65-F5344CB8AC3E}">
        <p14:creationId xmlns:p14="http://schemas.microsoft.com/office/powerpoint/2010/main" val="362685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520F97-1685-4F98-BDEF-D74D5E7D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90" y="692517"/>
            <a:ext cx="4756394" cy="22988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607AAF-731C-4E57-9488-55190087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76" y="3938767"/>
            <a:ext cx="4896102" cy="26607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828C52-30BF-404D-905B-521ED120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011" y="3284617"/>
            <a:ext cx="4724643" cy="2673487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9784AAEE-3963-4C8F-867A-62F51FF45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405" y="337316"/>
            <a:ext cx="1766412" cy="403347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完整性证明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C3E201-A320-4584-9261-587A80C83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67" y="3250273"/>
            <a:ext cx="4671720" cy="7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60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AB658AA-BAE5-4EAF-B761-311B56FDC8F5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3" name="文本占位符 21">
              <a:extLst>
                <a:ext uri="{FF2B5EF4-FFF2-40B4-BE49-F238E27FC236}">
                  <a16:creationId xmlns:a16="http://schemas.microsoft.com/office/drawing/2014/main" id="{E1715E60-B454-4479-B5EC-C55E67E2C9B4}"/>
                </a:ext>
              </a:extLst>
            </p:cNvPr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标准色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12C878C-1B54-44A0-AA6E-D8B0D385E7EA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52DBC88-46E3-4115-9FDA-512B60D9990C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5C6B4D-6C24-4175-A7E4-0924AE9C4BA4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486F4DA-EEDE-4488-8624-28B79C18F20F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63EC01-84F7-4187-AA9A-71CD008D2C15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37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614B1-6522-41A5-9F2A-512D38CFD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333" y="322927"/>
            <a:ext cx="2618281" cy="403347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公钥可搜索加密发展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696F26-2372-4B39-BC47-7722DB2EA059}"/>
              </a:ext>
            </a:extLst>
          </p:cNvPr>
          <p:cNvSpPr txBox="1"/>
          <p:nvPr/>
        </p:nvSpPr>
        <p:spPr>
          <a:xfrm>
            <a:off x="-113090" y="3429000"/>
            <a:ext cx="1920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公钥可搜索加密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EUROCRYPT 04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62791164-EC9E-4523-9A50-ABDDE8F55729}"/>
              </a:ext>
            </a:extLst>
          </p:cNvPr>
          <p:cNvSpPr/>
          <p:nvPr/>
        </p:nvSpPr>
        <p:spPr>
          <a:xfrm>
            <a:off x="1643110" y="1124043"/>
            <a:ext cx="532152" cy="51737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13D4AA-8799-4DF6-9BBA-77B6CCA88E5C}"/>
              </a:ext>
            </a:extLst>
          </p:cNvPr>
          <p:cNvSpPr txBox="1"/>
          <p:nvPr/>
        </p:nvSpPr>
        <p:spPr>
          <a:xfrm>
            <a:off x="1973307" y="958060"/>
            <a:ext cx="1079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C830DC-0B60-4EEF-BCEC-004617D1B0A6}"/>
              </a:ext>
            </a:extLst>
          </p:cNvPr>
          <p:cNvSpPr txBox="1"/>
          <p:nvPr/>
        </p:nvSpPr>
        <p:spPr>
          <a:xfrm>
            <a:off x="1973306" y="4075882"/>
            <a:ext cx="1079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检索模式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68D58F-3E3C-4F2B-91D2-98BEBC6C0E2F}"/>
              </a:ext>
            </a:extLst>
          </p:cNvPr>
          <p:cNvSpPr txBox="1"/>
          <p:nvPr/>
        </p:nvSpPr>
        <p:spPr>
          <a:xfrm>
            <a:off x="1973306" y="5201660"/>
            <a:ext cx="1079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结果模式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517A55-894B-49EF-800E-FC2A9B9B8814}"/>
              </a:ext>
            </a:extLst>
          </p:cNvPr>
          <p:cNvSpPr txBox="1"/>
          <p:nvPr/>
        </p:nvSpPr>
        <p:spPr>
          <a:xfrm>
            <a:off x="2034271" y="6100734"/>
            <a:ext cx="27825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安全属性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抗关键词猜测攻击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927AC51-FE78-402A-9D6F-7BF1E53E46D3}"/>
              </a:ext>
            </a:extLst>
          </p:cNvPr>
          <p:cNvSpPr/>
          <p:nvPr/>
        </p:nvSpPr>
        <p:spPr>
          <a:xfrm>
            <a:off x="2916963" y="670537"/>
            <a:ext cx="532152" cy="8841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73CA64-CA83-4B64-A0D6-B2EF31DB17F1}"/>
              </a:ext>
            </a:extLst>
          </p:cNvPr>
          <p:cNvSpPr txBox="1"/>
          <p:nvPr/>
        </p:nvSpPr>
        <p:spPr>
          <a:xfrm>
            <a:off x="3407958" y="515017"/>
            <a:ext cx="1418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静态文本数据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8E6149-AF51-47DF-BA24-3671538B9203}"/>
              </a:ext>
            </a:extLst>
          </p:cNvPr>
          <p:cNvSpPr txBox="1"/>
          <p:nvPr/>
        </p:nvSpPr>
        <p:spPr>
          <a:xfrm>
            <a:off x="3403606" y="927186"/>
            <a:ext cx="2705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动态文本数据（前向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后向）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79C2F6-CC4A-4E64-A203-A629376334DE}"/>
              </a:ext>
            </a:extLst>
          </p:cNvPr>
          <p:cNvSpPr txBox="1"/>
          <p:nvPr/>
        </p:nvSpPr>
        <p:spPr>
          <a:xfrm>
            <a:off x="3359464" y="1339355"/>
            <a:ext cx="1936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空间时间文本数据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70F04-5BF3-41D9-B4E7-9B7D8181C5FB}"/>
              </a:ext>
            </a:extLst>
          </p:cNvPr>
          <p:cNvSpPr txBox="1"/>
          <p:nvPr/>
        </p:nvSpPr>
        <p:spPr>
          <a:xfrm>
            <a:off x="1973308" y="2516971"/>
            <a:ext cx="1079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密码工具</a:t>
            </a: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E93B3C62-CF0F-48FB-8789-A84226B9A72A}"/>
              </a:ext>
            </a:extLst>
          </p:cNvPr>
          <p:cNvSpPr/>
          <p:nvPr/>
        </p:nvSpPr>
        <p:spPr>
          <a:xfrm>
            <a:off x="2967469" y="5034318"/>
            <a:ext cx="660399" cy="6625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255B28-E208-49B4-A2E7-6481B5917BCD}"/>
              </a:ext>
            </a:extLst>
          </p:cNvPr>
          <p:cNvSpPr txBox="1"/>
          <p:nvPr/>
        </p:nvSpPr>
        <p:spPr>
          <a:xfrm>
            <a:off x="3183968" y="2093088"/>
            <a:ext cx="1557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属性加密</a:t>
            </a: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9F7000B9-CE2A-4041-813D-5030DAAB1DC4}"/>
              </a:ext>
            </a:extLst>
          </p:cNvPr>
          <p:cNvSpPr/>
          <p:nvPr/>
        </p:nvSpPr>
        <p:spPr>
          <a:xfrm>
            <a:off x="2924560" y="3894713"/>
            <a:ext cx="660399" cy="7337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33580D6-C47B-4DC4-A7AE-238DAED7259F}"/>
              </a:ext>
            </a:extLst>
          </p:cNvPr>
          <p:cNvSpPr txBox="1"/>
          <p:nvPr/>
        </p:nvSpPr>
        <p:spPr>
          <a:xfrm>
            <a:off x="3544160" y="3773723"/>
            <a:ext cx="1001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单关键词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E03DF4-833E-4999-8943-A1F8215C8770}"/>
              </a:ext>
            </a:extLst>
          </p:cNvPr>
          <p:cNvSpPr txBox="1"/>
          <p:nvPr/>
        </p:nvSpPr>
        <p:spPr>
          <a:xfrm>
            <a:off x="3517871" y="4434569"/>
            <a:ext cx="1001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多关键词</a:t>
            </a: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528049E0-EBB8-4C11-9C78-DC1B73AF2893}"/>
              </a:ext>
            </a:extLst>
          </p:cNvPr>
          <p:cNvSpPr/>
          <p:nvPr/>
        </p:nvSpPr>
        <p:spPr>
          <a:xfrm>
            <a:off x="2883761" y="1834236"/>
            <a:ext cx="660399" cy="1690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BD588D9-6DFC-453C-9292-5D29B3C1813F}"/>
              </a:ext>
            </a:extLst>
          </p:cNvPr>
          <p:cNvSpPr txBox="1"/>
          <p:nvPr/>
        </p:nvSpPr>
        <p:spPr>
          <a:xfrm>
            <a:off x="3213960" y="1683703"/>
            <a:ext cx="1480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身份加密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0DC006A-1852-4CA9-8434-ED6508454EB8}"/>
              </a:ext>
            </a:extLst>
          </p:cNvPr>
          <p:cNvSpPr txBox="1"/>
          <p:nvPr/>
        </p:nvSpPr>
        <p:spPr>
          <a:xfrm>
            <a:off x="3542865" y="4896828"/>
            <a:ext cx="1231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结果可验证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EE2ECD9-5072-4C4D-B64C-080CAFECF20C}"/>
              </a:ext>
            </a:extLst>
          </p:cNvPr>
          <p:cNvSpPr txBox="1"/>
          <p:nvPr/>
        </p:nvSpPr>
        <p:spPr>
          <a:xfrm>
            <a:off x="3517871" y="5527609"/>
            <a:ext cx="13082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结果可排序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E40D220-0369-41AD-94E5-4F2C0D6B8A16}"/>
              </a:ext>
            </a:extLst>
          </p:cNvPr>
          <p:cNvSpPr txBox="1"/>
          <p:nvPr/>
        </p:nvSpPr>
        <p:spPr>
          <a:xfrm>
            <a:off x="3185783" y="2502473"/>
            <a:ext cx="1729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无证书加密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6FA70A8-814B-4FBB-AC1B-FE7F20C1FBB5}"/>
              </a:ext>
            </a:extLst>
          </p:cNvPr>
          <p:cNvSpPr txBox="1"/>
          <p:nvPr/>
        </p:nvSpPr>
        <p:spPr>
          <a:xfrm>
            <a:off x="3532930" y="2911858"/>
            <a:ext cx="1668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函数加密（内积）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13BE175-F0C9-4EAF-B222-0591EBEACAA7}"/>
              </a:ext>
            </a:extLst>
          </p:cNvPr>
          <p:cNvSpPr txBox="1"/>
          <p:nvPr/>
        </p:nvSpPr>
        <p:spPr>
          <a:xfrm>
            <a:off x="3377365" y="3321242"/>
            <a:ext cx="1439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抗量子加密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A6E5CCE-C646-441F-9903-935E951D0B0F}"/>
              </a:ext>
            </a:extLst>
          </p:cNvPr>
          <p:cNvSpPr txBox="1"/>
          <p:nvPr/>
        </p:nvSpPr>
        <p:spPr>
          <a:xfrm>
            <a:off x="4576101" y="1657776"/>
            <a:ext cx="6770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Searchable Encryption Revisited: Consistency Properties, Relation to Anonymous IBE, and Extensions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JoC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08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A139F77-A9BB-4A9A-947A-D0F56E0EE26C}"/>
              </a:ext>
            </a:extLst>
          </p:cNvPr>
          <p:cNvSpPr txBox="1"/>
          <p:nvPr/>
        </p:nvSpPr>
        <p:spPr>
          <a:xfrm>
            <a:off x="4583345" y="2142665"/>
            <a:ext cx="6499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FEASE: Fast and Expressive Asymmetric Searchable Encryption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Usenix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security 24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1CDE93E-5431-4BF9-9160-0C3752ACA342}"/>
              </a:ext>
            </a:extLst>
          </p:cNvPr>
          <p:cNvSpPr txBox="1"/>
          <p:nvPr/>
        </p:nvSpPr>
        <p:spPr>
          <a:xfrm>
            <a:off x="4583345" y="2486795"/>
            <a:ext cx="7355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Certificateless Searchable Public Key Encryption Scheme for Industrial Internet of Things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TII 17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C30EEB6-F4A2-48B1-90CB-888CCCF9A23A}"/>
              </a:ext>
            </a:extLst>
          </p:cNvPr>
          <p:cNvSpPr txBox="1"/>
          <p:nvPr/>
        </p:nvSpPr>
        <p:spPr>
          <a:xfrm>
            <a:off x="5012411" y="2924562"/>
            <a:ext cx="7270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Symmetric Searchable Encryption from Constrained Functional Encryption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CT-RSA16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5971503-38AC-42E1-B9F8-1F1DC075CB69}"/>
              </a:ext>
            </a:extLst>
          </p:cNvPr>
          <p:cNvSpPr txBox="1"/>
          <p:nvPr/>
        </p:nvSpPr>
        <p:spPr>
          <a:xfrm>
            <a:off x="4583345" y="3355307"/>
            <a:ext cx="7761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QPASE: Quantum-Resistant Password-Authenticated Searchable Encryption for Cloud Storage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TIFS24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767BEF4-0040-4C54-9A0F-2DD71BF8C797}"/>
              </a:ext>
            </a:extLst>
          </p:cNvPr>
          <p:cNvSpPr txBox="1"/>
          <p:nvPr/>
        </p:nvSpPr>
        <p:spPr>
          <a:xfrm>
            <a:off x="4741909" y="531190"/>
            <a:ext cx="62692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Server-Aided Public Key Encryption With Keyword Search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TIFS 16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CADEEFB-DC5C-418E-B49D-00CAD37A6EC4}"/>
              </a:ext>
            </a:extLst>
          </p:cNvPr>
          <p:cNvSpPr txBox="1"/>
          <p:nvPr/>
        </p:nvSpPr>
        <p:spPr>
          <a:xfrm>
            <a:off x="5932586" y="899860"/>
            <a:ext cx="5771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Secure Public Key Encryption with Keyword Search for Outsourced Cloud Storage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TCC 22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1A6CD63-C9BC-4059-A83C-5BADC4FBDE97}"/>
              </a:ext>
            </a:extLst>
          </p:cNvPr>
          <p:cNvSpPr txBox="1"/>
          <p:nvPr/>
        </p:nvSpPr>
        <p:spPr>
          <a:xfrm>
            <a:off x="5156775" y="1379618"/>
            <a:ext cx="68496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 Searchable Encryption for Privacy-Preserving Location-Based Services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TSC23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7EC43C9-16E2-46E1-B2E5-CFA62986F4D8}"/>
              </a:ext>
            </a:extLst>
          </p:cNvPr>
          <p:cNvSpPr txBox="1"/>
          <p:nvPr/>
        </p:nvSpPr>
        <p:spPr>
          <a:xfrm>
            <a:off x="4465686" y="4338292"/>
            <a:ext cx="7636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Multi-client Sub-Linear Boolean Keyword Searching for Encrypted Cloud Storage with Owner-enforced Authorization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TDSC 22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9F204BB-E8A1-40EF-8B87-F33BD3F2EE81}"/>
              </a:ext>
            </a:extLst>
          </p:cNvPr>
          <p:cNvSpPr txBox="1"/>
          <p:nvPr/>
        </p:nvSpPr>
        <p:spPr>
          <a:xfrm>
            <a:off x="4659834" y="5486949"/>
            <a:ext cx="7201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Attribute-Based Expressive and Ranked Keyword Search over Encrypted Documents in Cloud Computing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TSC 22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FF6B746-4C81-4FAF-9ACF-8EBCBF79BEAD}"/>
              </a:ext>
            </a:extLst>
          </p:cNvPr>
          <p:cNvSpPr txBox="1"/>
          <p:nvPr/>
        </p:nvSpPr>
        <p:spPr>
          <a:xfrm>
            <a:off x="4545616" y="3783869"/>
            <a:ext cx="7292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Encapsulated Search Index: Public-Key, Sub-linear, Distributed, and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Delegatable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PKC 22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AD247EC-5E89-4208-ADE9-13F1BA89F527}"/>
              </a:ext>
            </a:extLst>
          </p:cNvPr>
          <p:cNvSpPr txBox="1"/>
          <p:nvPr/>
        </p:nvSpPr>
        <p:spPr>
          <a:xfrm>
            <a:off x="4631318" y="4923888"/>
            <a:ext cx="7375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Verifiable Fine-Grained Keyword Search in Dynamic Multi-owner Settings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TDSC 19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55B673B-128B-4BF5-AA14-4D4B0247D336}"/>
              </a:ext>
            </a:extLst>
          </p:cNvPr>
          <p:cNvSpPr txBox="1"/>
          <p:nvPr/>
        </p:nvSpPr>
        <p:spPr>
          <a:xfrm>
            <a:off x="4653491" y="6131511"/>
            <a:ext cx="7330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DEKS: A Secure Cloud-Based Searchable Service Can Make Attackers Pay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ESORICS 2022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494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F7C9ADC-4414-4796-B9EE-AD6B8ABD74C9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144" name="文本占位符 21">
              <a:extLst>
                <a:ext uri="{FF2B5EF4-FFF2-40B4-BE49-F238E27FC236}">
                  <a16:creationId xmlns:a16="http://schemas.microsoft.com/office/drawing/2014/main" id="{C3F5DAD6-C82A-4844-9641-D350E7E1F64E}"/>
                </a:ext>
              </a:extLst>
            </p:cNvPr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100" b="0" dirty="0"/>
                <a:t>标准色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71EA6AA-415C-4DCE-B7B5-10E70257BA59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3D2843B-D9FA-4B85-A72E-D67609161C4E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85E10D98-A4B1-4CEF-B751-B75EC17F1A19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652E06DD-04A2-4B7F-B9C1-0705E192D1DF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4E571967-BB30-4747-806A-1EECCC991522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4">
            <a:extLst>
              <a:ext uri="{FF2B5EF4-FFF2-40B4-BE49-F238E27FC236}">
                <a16:creationId xmlns:a16="http://schemas.microsoft.com/office/drawing/2014/main" id="{912898D1-B15B-FC2D-FB7B-4B783AE3F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228" y="336108"/>
            <a:ext cx="1392759" cy="403347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前向安全</a:t>
            </a:r>
            <a:endParaRPr lang="en-US" altLang="zh-C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5077F6-5B75-25B0-FE02-DE481F9C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3" y="792851"/>
            <a:ext cx="5546333" cy="19558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F4461F-C923-79A1-3512-53989A583931}"/>
              </a:ext>
            </a:extLst>
          </p:cNvPr>
          <p:cNvSpPr txBox="1"/>
          <p:nvPr/>
        </p:nvSpPr>
        <p:spPr>
          <a:xfrm>
            <a:off x="1086118" y="2982714"/>
            <a:ext cx="10137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 update does not leak any information about the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updated keywords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  In particular,  the server cannot learn that an updated document matches a keyword we previously queried. </a:t>
            </a:r>
          </a:p>
          <a:p>
            <a:pPr algn="l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Previous search trapdoors cannot match  trapdoors of updated files.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0D1A64-3CC4-6ED3-D7C3-F99D6D880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957" y="4378579"/>
            <a:ext cx="6589552" cy="10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ABB5D6-0670-4953-88B8-734C2E5B1B8A}"/>
              </a:ext>
            </a:extLst>
          </p:cNvPr>
          <p:cNvSpPr txBox="1"/>
          <p:nvPr/>
        </p:nvSpPr>
        <p:spPr>
          <a:xfrm>
            <a:off x="442347" y="357871"/>
            <a:ext cx="1366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后向安全</a:t>
            </a:r>
            <a:endParaRPr lang="en-US" altLang="zh-C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F6E2DF-A287-42E8-BDDE-67ADDEB7B402}"/>
              </a:ext>
            </a:extLst>
          </p:cNvPr>
          <p:cNvSpPr txBox="1"/>
          <p:nvPr/>
        </p:nvSpPr>
        <p:spPr>
          <a:xfrm>
            <a:off x="1201850" y="886740"/>
            <a:ext cx="9157970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An SSE scheme is backward-secure if, whenever a keyword/document pair (</a:t>
            </a:r>
            <a:r>
              <a:rPr kumimoji="0" lang="en-US" altLang="zh-CN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w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,ind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) is added into the database and then deleted,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subsequent Search queries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on </a:t>
            </a:r>
            <a:r>
              <a:rPr kumimoji="0" lang="en-US" altLang="zh-CN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w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 do not reveal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ind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.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微软雅黑"/>
              <a:cs typeface="Times New Roman" panose="0202060305040502030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EC5F74">
                    <a:lumMod val="75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ea"/>
              </a:rPr>
              <a:t>Update trapdoors cannot match trapdoors of deleted files.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62000" noProof="0" dirty="0">
              <a:ln>
                <a:noFill/>
              </a:ln>
              <a:solidFill>
                <a:srgbClr val="EC5F74">
                  <a:lumMod val="75000"/>
                </a:srgbClr>
              </a:solidFill>
              <a:effectLst/>
              <a:uLnTx/>
              <a:uFillTx/>
              <a:latin typeface="Times New Roman" panose="02020603050405020304" charset="0"/>
              <a:ea typeface="微软雅黑"/>
              <a:cs typeface="Times New Roman" panose="02020603050405020304" charset="0"/>
              <a:sym typeface="+mn-ea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ED9D5CC-F009-430A-BEBF-95917395981F}"/>
              </a:ext>
            </a:extLst>
          </p:cNvPr>
          <p:cNvCxnSpPr/>
          <p:nvPr/>
        </p:nvCxnSpPr>
        <p:spPr>
          <a:xfrm>
            <a:off x="2490993" y="2928386"/>
            <a:ext cx="5454015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6DE713F-335F-4DF4-8F76-90EDEEFA847C}"/>
              </a:ext>
            </a:extLst>
          </p:cNvPr>
          <p:cNvCxnSpPr/>
          <p:nvPr/>
        </p:nvCxnSpPr>
        <p:spPr>
          <a:xfrm>
            <a:off x="5107828" y="2784876"/>
            <a:ext cx="0" cy="1536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210E677-9E90-4081-9A1F-56CFBBD66AFC}"/>
              </a:ext>
            </a:extLst>
          </p:cNvPr>
          <p:cNvSpPr txBox="1"/>
          <p:nvPr/>
        </p:nvSpPr>
        <p:spPr>
          <a:xfrm>
            <a:off x="4619513" y="3005221"/>
            <a:ext cx="89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</a:rPr>
              <a:t>Update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9CF78C4-8369-480A-953F-D3A54369E8FD}"/>
              </a:ext>
            </a:extLst>
          </p:cNvPr>
          <p:cNvCxnSpPr/>
          <p:nvPr/>
        </p:nvCxnSpPr>
        <p:spPr>
          <a:xfrm flipH="1" flipV="1">
            <a:off x="3363483" y="2430546"/>
            <a:ext cx="1524000" cy="190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E09BC96-908E-44D3-88EA-607A789EC7AC}"/>
              </a:ext>
            </a:extLst>
          </p:cNvPr>
          <p:cNvSpPr txBox="1"/>
          <p:nvPr/>
        </p:nvSpPr>
        <p:spPr>
          <a:xfrm>
            <a:off x="3766073" y="2062246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后向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059FF3-1E5A-40DB-BCD3-8B5B5C1F4D11}"/>
              </a:ext>
            </a:extLst>
          </p:cNvPr>
          <p:cNvCxnSpPr/>
          <p:nvPr/>
        </p:nvCxnSpPr>
        <p:spPr>
          <a:xfrm flipH="1">
            <a:off x="3487943" y="2803926"/>
            <a:ext cx="9525" cy="11493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1019DCD-645B-4A63-B2F6-EA8F5DFEC518}"/>
              </a:ext>
            </a:extLst>
          </p:cNvPr>
          <p:cNvSpPr txBox="1"/>
          <p:nvPr/>
        </p:nvSpPr>
        <p:spPr>
          <a:xfrm>
            <a:off x="3014233" y="3005221"/>
            <a:ext cx="118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6096E6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Delete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9074CD-A850-4D9E-90D1-414029B7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4" y="3541545"/>
            <a:ext cx="9081657" cy="2431921"/>
          </a:xfrm>
          <a:prstGeom prst="rect">
            <a:avLst/>
          </a:prstGeom>
        </p:spPr>
      </p:pic>
      <p:graphicFrame>
        <p:nvGraphicFramePr>
          <p:cNvPr id="13" name="对象 12">
            <a:hlinkClick r:id="" action="ppaction://ole?verb=0"/>
            <a:extLst>
              <a:ext uri="{FF2B5EF4-FFF2-40B4-BE49-F238E27FC236}">
                <a16:creationId xmlns:a16="http://schemas.microsoft.com/office/drawing/2014/main" id="{2B71F623-BE1F-4418-9210-55B564561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150998"/>
              </p:ext>
            </p:extLst>
          </p:nvPr>
        </p:nvGraphicFramePr>
        <p:xfrm>
          <a:off x="7633949" y="4168003"/>
          <a:ext cx="1429431" cy="316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" r:id="rId4" imgW="1777365" imgH="393700" progId="Equation.DSMT4">
                  <p:embed/>
                </p:oleObj>
              </mc:Choice>
              <mc:Fallback>
                <p:oleObj r:id="rId4" imgW="1777365" imgH="393700" progId="Equation.DSMT4">
                  <p:embed/>
                  <p:pic>
                    <p:nvPicPr>
                      <p:cNvPr id="8" name="对象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419AC7FB-A486-4DCA-80A6-0AEB0706B3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33949" y="4168003"/>
                        <a:ext cx="1429431" cy="316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  <a:extLst>
              <a:ext uri="{FF2B5EF4-FFF2-40B4-BE49-F238E27FC236}">
                <a16:creationId xmlns:a16="http://schemas.microsoft.com/office/drawing/2014/main" id="{3AF31DEE-A87B-4A24-9FD8-3F44F8925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620913"/>
              </p:ext>
            </p:extLst>
          </p:nvPr>
        </p:nvGraphicFramePr>
        <p:xfrm>
          <a:off x="7374744" y="5005837"/>
          <a:ext cx="2083630" cy="316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Equation" r:id="rId6" imgW="2590800" imgH="393700" progId="Equation.DSMT4">
                  <p:embed/>
                </p:oleObj>
              </mc:Choice>
              <mc:Fallback>
                <p:oleObj name="Equation" r:id="rId6" imgW="2590800" imgH="393700" progId="Equation.DSMT4">
                  <p:embed/>
                  <p:pic>
                    <p:nvPicPr>
                      <p:cNvPr id="9" name="对象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1860B16-497A-4FA1-A863-63708A960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74744" y="5005837"/>
                        <a:ext cx="2083630" cy="316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  <a:extLst>
              <a:ext uri="{FF2B5EF4-FFF2-40B4-BE49-F238E27FC236}">
                <a16:creationId xmlns:a16="http://schemas.microsoft.com/office/drawing/2014/main" id="{0DC1950F-0776-4AC5-BBD7-CE5C50B99F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988610"/>
              </p:ext>
            </p:extLst>
          </p:nvPr>
        </p:nvGraphicFramePr>
        <p:xfrm>
          <a:off x="7633949" y="5732122"/>
          <a:ext cx="2512612" cy="316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" r:id="rId8" imgW="3124200" imgH="393700" progId="Equation.DSMT4">
                  <p:embed/>
                </p:oleObj>
              </mc:Choice>
              <mc:Fallback>
                <p:oleObj r:id="rId8" imgW="3124200" imgH="393700" progId="Equation.DSMT4">
                  <p:embed/>
                  <p:pic>
                    <p:nvPicPr>
                      <p:cNvPr id="11" name="对象 10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C839F65-395D-4EB3-9AA0-E9F60DC3A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33949" y="5732122"/>
                        <a:ext cx="2512612" cy="316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E32E42C5-2C3E-4788-8A2C-BF9B60923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311" y="6221802"/>
            <a:ext cx="3207889" cy="26327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F24184-EF43-42ED-ACCC-FF7A92994D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2200" y="6195048"/>
            <a:ext cx="5329130" cy="3323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D8C5B11-392F-4CBB-8AAF-ECAEBB220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8692"/>
          <a:stretch>
            <a:fillRect/>
          </a:stretch>
        </p:blipFill>
        <p:spPr>
          <a:xfrm>
            <a:off x="9831330" y="6227057"/>
            <a:ext cx="1964075" cy="25276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A4B6CAE-E434-4F9A-8F3C-9B8F5613116C}"/>
              </a:ext>
            </a:extLst>
          </p:cNvPr>
          <p:cNvSpPr/>
          <p:nvPr/>
        </p:nvSpPr>
        <p:spPr>
          <a:xfrm>
            <a:off x="1252881" y="6033421"/>
            <a:ext cx="10542524" cy="505521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36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902F95-2783-40A3-8FA8-268073A048CB}"/>
              </a:ext>
            </a:extLst>
          </p:cNvPr>
          <p:cNvSpPr txBox="1"/>
          <p:nvPr/>
        </p:nvSpPr>
        <p:spPr>
          <a:xfrm>
            <a:off x="435760" y="366090"/>
            <a:ext cx="3112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前向安全方案一般构造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36E9813-A009-46AF-B793-4465CA1E09F4}"/>
              </a:ext>
            </a:extLst>
          </p:cNvPr>
          <p:cNvCxnSpPr>
            <a:cxnSpLocks/>
          </p:cNvCxnSpPr>
          <p:nvPr/>
        </p:nvCxnSpPr>
        <p:spPr>
          <a:xfrm>
            <a:off x="1500152" y="1269947"/>
            <a:ext cx="92137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34B1DDE-3D79-4F3A-BBDE-CA8B483C85C8}"/>
              </a:ext>
            </a:extLst>
          </p:cNvPr>
          <p:cNvCxnSpPr/>
          <p:nvPr/>
        </p:nvCxnSpPr>
        <p:spPr>
          <a:xfrm flipH="1">
            <a:off x="1449835" y="3656376"/>
            <a:ext cx="90810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3801B3A-2F6F-4DE3-81C8-1B7F6937EA12}"/>
              </a:ext>
            </a:extLst>
          </p:cNvPr>
          <p:cNvSpPr txBox="1"/>
          <p:nvPr/>
        </p:nvSpPr>
        <p:spPr>
          <a:xfrm>
            <a:off x="5258438" y="808282"/>
            <a:ext cx="1463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237E20-9B0F-44A2-8F3B-29E661D75635}"/>
              </a:ext>
            </a:extLst>
          </p:cNvPr>
          <p:cNvSpPr txBox="1"/>
          <p:nvPr/>
        </p:nvSpPr>
        <p:spPr>
          <a:xfrm>
            <a:off x="5336931" y="3566938"/>
            <a:ext cx="115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Search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A54C1B8-1521-4182-B13D-80C9817832F5}"/>
                  </a:ext>
                </a:extLst>
              </p:cNvPr>
              <p:cNvSpPr/>
              <p:nvPr/>
            </p:nvSpPr>
            <p:spPr>
              <a:xfrm>
                <a:off x="1542968" y="1361977"/>
                <a:ext cx="1387221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𝑺𝑻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A54C1B8-1521-4182-B13D-80C981783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968" y="1361977"/>
                <a:ext cx="1387221" cy="378297"/>
              </a:xfrm>
              <a:prstGeom prst="rect">
                <a:avLst/>
              </a:prstGeom>
              <a:blipFill>
                <a:blip r:embed="rId2"/>
                <a:stretch>
                  <a:fillRect l="-3043" r="-870" b="-1093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58B0EE6-F294-42B2-A0D2-5A91154E7F44}"/>
                  </a:ext>
                </a:extLst>
              </p:cNvPr>
              <p:cNvSpPr/>
              <p:nvPr/>
            </p:nvSpPr>
            <p:spPr>
              <a:xfrm>
                <a:off x="3750046" y="1367270"/>
                <a:ext cx="1387221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𝑺𝑻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58B0EE6-F294-42B2-A0D2-5A91154E7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046" y="1367270"/>
                <a:ext cx="1387221" cy="378297"/>
              </a:xfrm>
              <a:prstGeom prst="rect">
                <a:avLst/>
              </a:prstGeom>
              <a:blipFill>
                <a:blip r:embed="rId3"/>
                <a:stretch>
                  <a:fillRect l="-3043" r="-870" b="-1093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9144051-5FF3-4A98-B7E6-78A02CADE6B4}"/>
                  </a:ext>
                </a:extLst>
              </p:cNvPr>
              <p:cNvSpPr/>
              <p:nvPr/>
            </p:nvSpPr>
            <p:spPr>
              <a:xfrm>
                <a:off x="6153576" y="1343515"/>
                <a:ext cx="1562449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𝑺𝑻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9144051-5FF3-4A98-B7E6-78A02CADE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576" y="1343515"/>
                <a:ext cx="1562449" cy="378297"/>
              </a:xfrm>
              <a:prstGeom prst="rect">
                <a:avLst/>
              </a:prstGeom>
              <a:blipFill>
                <a:blip r:embed="rId4"/>
                <a:stretch>
                  <a:fillRect l="-3861" r="-1931" b="-1093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3CECAE3-8261-4B41-8B7B-CE145C67743F}"/>
                  </a:ext>
                </a:extLst>
              </p:cNvPr>
              <p:cNvSpPr/>
              <p:nvPr/>
            </p:nvSpPr>
            <p:spPr>
              <a:xfrm>
                <a:off x="8614560" y="1367270"/>
                <a:ext cx="1496821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𝑺𝑻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3CECAE3-8261-4B41-8B7B-CE145C677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560" y="1367270"/>
                <a:ext cx="1496821" cy="378297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658776-EC03-42D7-AE3E-9FFA99AD67DA}"/>
              </a:ext>
            </a:extLst>
          </p:cNvPr>
          <p:cNvCxnSpPr/>
          <p:nvPr/>
        </p:nvCxnSpPr>
        <p:spPr>
          <a:xfrm>
            <a:off x="2140726" y="1740273"/>
            <a:ext cx="0" cy="45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E2D908E-4BA2-4BE5-9CDB-8C564FAD7E89}"/>
                  </a:ext>
                </a:extLst>
              </p:cNvPr>
              <p:cNvSpPr/>
              <p:nvPr/>
            </p:nvSpPr>
            <p:spPr>
              <a:xfrm>
                <a:off x="1500152" y="2248060"/>
                <a:ext cx="1387221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𝑺𝑻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E2D908E-4BA2-4BE5-9CDB-8C564FAD7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152" y="2248060"/>
                <a:ext cx="1387221" cy="378297"/>
              </a:xfrm>
              <a:prstGeom prst="rect">
                <a:avLst/>
              </a:prstGeom>
              <a:blipFill>
                <a:blip r:embed="rId6"/>
                <a:stretch>
                  <a:fillRect l="-3043" r="-870" b="-937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B66507-C37C-4B1E-A51A-6A30087F8EDD}"/>
                  </a:ext>
                </a:extLst>
              </p:cNvPr>
              <p:cNvSpPr txBox="1"/>
              <p:nvPr/>
            </p:nvSpPr>
            <p:spPr>
              <a:xfrm>
                <a:off x="1944831" y="2671415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⊕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B66507-C37C-4B1E-A51A-6A30087F8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1" y="2671415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22917" r="-25000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3086173-0613-4E53-9DC5-BB946E35CE0B}"/>
                  </a:ext>
                </a:extLst>
              </p:cNvPr>
              <p:cNvSpPr/>
              <p:nvPr/>
            </p:nvSpPr>
            <p:spPr>
              <a:xfrm>
                <a:off x="1500153" y="2979080"/>
                <a:ext cx="1404638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𝒐𝒑</m:t>
                      </m:r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||</m:t>
                      </m:r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3086173-0613-4E53-9DC5-BB946E35C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153" y="2979080"/>
                <a:ext cx="1404638" cy="378297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117B468-C3DB-4B17-99AA-33CB97BE610E}"/>
                  </a:ext>
                </a:extLst>
              </p:cNvPr>
              <p:cNvSpPr/>
              <p:nvPr/>
            </p:nvSpPr>
            <p:spPr>
              <a:xfrm>
                <a:off x="3760752" y="2271498"/>
                <a:ext cx="1387221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𝑺𝑻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117B468-C3DB-4B17-99AA-33CB97BE6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752" y="2271498"/>
                <a:ext cx="1387221" cy="378297"/>
              </a:xfrm>
              <a:prstGeom prst="rect">
                <a:avLst/>
              </a:prstGeom>
              <a:blipFill>
                <a:blip r:embed="rId9"/>
                <a:stretch>
                  <a:fillRect l="-3493" r="-1310" b="-937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6C45086-5111-4094-A800-8BF83851B764}"/>
                  </a:ext>
                </a:extLst>
              </p:cNvPr>
              <p:cNvSpPr txBox="1"/>
              <p:nvPr/>
            </p:nvSpPr>
            <p:spPr>
              <a:xfrm>
                <a:off x="4272384" y="2705107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⊕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6C45086-5111-4094-A800-8BF83851B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384" y="2705107"/>
                <a:ext cx="291747" cy="276999"/>
              </a:xfrm>
              <a:prstGeom prst="rect">
                <a:avLst/>
              </a:prstGeom>
              <a:blipFill>
                <a:blip r:embed="rId10"/>
                <a:stretch>
                  <a:fillRect l="-25000" t="-2222" r="-22917" b="-2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1759457-A5E1-4668-A3C4-9B8D8BFCF7E9}"/>
                  </a:ext>
                </a:extLst>
              </p:cNvPr>
              <p:cNvSpPr/>
              <p:nvPr/>
            </p:nvSpPr>
            <p:spPr>
              <a:xfrm>
                <a:off x="3724648" y="3014586"/>
                <a:ext cx="1387221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𝒐𝒑</m:t>
                      </m:r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</m:d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𝑺𝑻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1759457-A5E1-4668-A3C4-9B8D8BFCF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648" y="3014586"/>
                <a:ext cx="1387221" cy="378297"/>
              </a:xfrm>
              <a:prstGeom prst="rect">
                <a:avLst/>
              </a:prstGeom>
              <a:blipFill>
                <a:blip r:embed="rId11"/>
                <a:stretch>
                  <a:fillRect b="-937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674CF8E-E124-442C-9A4C-C3750134F979}"/>
                  </a:ext>
                </a:extLst>
              </p:cNvPr>
              <p:cNvSpPr/>
              <p:nvPr/>
            </p:nvSpPr>
            <p:spPr>
              <a:xfrm>
                <a:off x="6175092" y="2309312"/>
                <a:ext cx="1502833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𝑺𝑻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674CF8E-E124-442C-9A4C-C3750134F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92" y="2309312"/>
                <a:ext cx="1502833" cy="378297"/>
              </a:xfrm>
              <a:prstGeom prst="rect">
                <a:avLst/>
              </a:prstGeom>
              <a:blipFill>
                <a:blip r:embed="rId12"/>
                <a:stretch>
                  <a:fillRect l="-6024" r="-4016" b="-937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B3CA663-6F4E-48BA-B4F5-024F0951420A}"/>
                  </a:ext>
                </a:extLst>
              </p:cNvPr>
              <p:cNvSpPr txBox="1"/>
              <p:nvPr/>
            </p:nvSpPr>
            <p:spPr>
              <a:xfrm>
                <a:off x="6780634" y="2737587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⊕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B3CA663-6F4E-48BA-B4F5-024F09514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634" y="2737587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2917" r="-25000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921947A-1D35-40A6-9717-1066184A0527}"/>
                  </a:ext>
                </a:extLst>
              </p:cNvPr>
              <p:cNvSpPr/>
              <p:nvPr/>
            </p:nvSpPr>
            <p:spPr>
              <a:xfrm>
                <a:off x="6192509" y="3040332"/>
                <a:ext cx="1523516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𝒐𝒑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||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𝒇</m:t>
                    </m:r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||</a:t>
                </a:r>
                <a:r>
                  <a:rPr lang="en-US" altLang="zh-CN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𝑺𝑻</m:t>
                        </m:r>
                      </m:e>
                      <m:sub>
                        <m:r>
                          <a:rPr lang="en-US" altLang="zh-CN" b="1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921947A-1D35-40A6-9717-1066184A0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509" y="3040332"/>
                <a:ext cx="1523516" cy="378297"/>
              </a:xfrm>
              <a:prstGeom prst="rect">
                <a:avLst/>
              </a:prstGeom>
              <a:blipFill>
                <a:blip r:embed="rId14"/>
                <a:stretch>
                  <a:fillRect t="-6250" b="-2187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D6775B7-5EEC-4697-8CA8-6CC2DEEA946A}"/>
                  </a:ext>
                </a:extLst>
              </p:cNvPr>
              <p:cNvSpPr/>
              <p:nvPr/>
            </p:nvSpPr>
            <p:spPr>
              <a:xfrm>
                <a:off x="8570453" y="2316556"/>
                <a:ext cx="1540932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𝑺𝑻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</m:sub>
                      </m:sSub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D6775B7-5EEC-4697-8CA8-6CC2DEEA9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53" y="2316556"/>
                <a:ext cx="1540932" cy="378297"/>
              </a:xfrm>
              <a:prstGeom prst="rect">
                <a:avLst/>
              </a:prstGeom>
              <a:blipFill>
                <a:blip r:embed="rId15"/>
                <a:stretch>
                  <a:fillRect b="-1093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1E112F2-C95C-470D-81F2-8C3BD978370F}"/>
                  </a:ext>
                </a:extLst>
              </p:cNvPr>
              <p:cNvSpPr txBox="1"/>
              <p:nvPr/>
            </p:nvSpPr>
            <p:spPr>
              <a:xfrm>
                <a:off x="9097034" y="2742184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⊕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1E112F2-C95C-470D-81F2-8C3BD9783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034" y="2742184"/>
                <a:ext cx="291747" cy="276999"/>
              </a:xfrm>
              <a:prstGeom prst="rect">
                <a:avLst/>
              </a:prstGeom>
              <a:blipFill>
                <a:blip r:embed="rId16"/>
                <a:stretch>
                  <a:fillRect l="-22917" t="-2222" r="-25000" b="-2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AB2D37-56CA-48F9-A09D-1E05E4BFB4BE}"/>
                  </a:ext>
                </a:extLst>
              </p:cNvPr>
              <p:cNvSpPr/>
              <p:nvPr/>
            </p:nvSpPr>
            <p:spPr>
              <a:xfrm>
                <a:off x="8587870" y="3047576"/>
                <a:ext cx="1523516" cy="378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𝒐𝒑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||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𝒇</m:t>
                    </m:r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||</a:t>
                </a:r>
                <a:r>
                  <a:rPr lang="en-US" altLang="zh-CN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𝑺𝑻</m:t>
                        </m:r>
                      </m:e>
                      <m:sub>
                        <m:r>
                          <a:rPr lang="en-US" altLang="zh-CN" b="1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AB2D37-56CA-48F9-A09D-1E05E4BFB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70" y="3047576"/>
                <a:ext cx="1523516" cy="378297"/>
              </a:xfrm>
              <a:prstGeom prst="rect">
                <a:avLst/>
              </a:prstGeom>
              <a:blipFill>
                <a:blip r:embed="rId17"/>
                <a:stretch>
                  <a:fillRect t="-6250" b="-2187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53A8EDE-D910-42B8-9D14-71AF3F6D3C3B}"/>
              </a:ext>
            </a:extLst>
          </p:cNvPr>
          <p:cNvCxnSpPr/>
          <p:nvPr/>
        </p:nvCxnSpPr>
        <p:spPr>
          <a:xfrm>
            <a:off x="4418259" y="1793716"/>
            <a:ext cx="0" cy="45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944B829-5557-4123-8E3B-0ACD6F65B211}"/>
              </a:ext>
            </a:extLst>
          </p:cNvPr>
          <p:cNvCxnSpPr/>
          <p:nvPr/>
        </p:nvCxnSpPr>
        <p:spPr>
          <a:xfrm>
            <a:off x="6911518" y="1793716"/>
            <a:ext cx="0" cy="45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6D1EFC-E688-462B-99C8-3C4D67B3B0C2}"/>
              </a:ext>
            </a:extLst>
          </p:cNvPr>
          <p:cNvCxnSpPr/>
          <p:nvPr/>
        </p:nvCxnSpPr>
        <p:spPr>
          <a:xfrm>
            <a:off x="9210395" y="1793716"/>
            <a:ext cx="0" cy="45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5570F4B-D4C6-4079-9826-D2CCF43E1574}"/>
              </a:ext>
            </a:extLst>
          </p:cNvPr>
          <p:cNvCxnSpPr>
            <a:cxnSpLocks/>
          </p:cNvCxnSpPr>
          <p:nvPr/>
        </p:nvCxnSpPr>
        <p:spPr>
          <a:xfrm>
            <a:off x="2930189" y="1559509"/>
            <a:ext cx="794459" cy="1652609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A0C5D3C-E57B-49E9-8947-B7BE73F78162}"/>
              </a:ext>
            </a:extLst>
          </p:cNvPr>
          <p:cNvCxnSpPr>
            <a:cxnSpLocks/>
          </p:cNvCxnSpPr>
          <p:nvPr/>
        </p:nvCxnSpPr>
        <p:spPr>
          <a:xfrm>
            <a:off x="7810055" y="1551125"/>
            <a:ext cx="794459" cy="1652609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D62565D-91D7-4F4E-B292-D737301D9E7D}"/>
              </a:ext>
            </a:extLst>
          </p:cNvPr>
          <p:cNvSpPr txBox="1"/>
          <p:nvPr/>
        </p:nvSpPr>
        <p:spPr>
          <a:xfrm>
            <a:off x="1347841" y="4280902"/>
            <a:ext cx="9842743" cy="879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Searchable Encryption with Optimal Search in the Presence of Deletions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Usenix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security 22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ROSE: Robust searchable encryption with forward and backward security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TIFS 22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31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BF691-F5A7-40FD-BBB6-F4462B517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325" y="341398"/>
            <a:ext cx="2284964" cy="403347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关键词猜测攻击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0EEDEB-303D-4C15-94F0-FAF10FFE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01" y="687859"/>
            <a:ext cx="7578998" cy="58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9B559-0CE6-4283-B2ED-58634FC02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686" y="341397"/>
            <a:ext cx="3904391" cy="403347"/>
          </a:xfrm>
        </p:spPr>
        <p:txBody>
          <a:bodyPr>
            <a:normAutofit fontScale="90000"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抗关键词猜测攻击一般构造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4F77C2-5A45-4741-B38E-0F9B5E071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72" y="164894"/>
            <a:ext cx="7723894" cy="4792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3C5E99-B8FA-4B09-97A1-8D1C7E7A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4" y="4892811"/>
            <a:ext cx="10753859" cy="17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9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面">
  <a:themeElements>
    <a:clrScheme name="三未信安-主题色">
      <a:dk1>
        <a:srgbClr val="080808"/>
      </a:dk1>
      <a:lt1>
        <a:sysClr val="window" lastClr="FFFFFF"/>
      </a:lt1>
      <a:dk2>
        <a:srgbClr val="080808"/>
      </a:dk2>
      <a:lt2>
        <a:srgbClr val="FFFFFF"/>
      </a:lt2>
      <a:accent1>
        <a:srgbClr val="8EAADB"/>
      </a:accent1>
      <a:accent2>
        <a:srgbClr val="2F5496"/>
      </a:accent2>
      <a:accent3>
        <a:srgbClr val="A5A5A5"/>
      </a:accent3>
      <a:accent4>
        <a:srgbClr val="48A1FA"/>
      </a:accent4>
      <a:accent5>
        <a:srgbClr val="A8D08D"/>
      </a:accent5>
      <a:accent6>
        <a:srgbClr val="538135"/>
      </a:accent6>
      <a:hlink>
        <a:srgbClr val="48A1FA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13022</TotalTime>
  <Words>1549</Words>
  <Application>Microsoft Office PowerPoint</Application>
  <PresentationFormat>宽屏</PresentationFormat>
  <Paragraphs>255</Paragraphs>
  <Slides>32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NimbusRomNo9L-Regu</vt:lpstr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封面</vt:lpstr>
      <vt:lpstr>MathType 7.0 Equation</vt:lpstr>
      <vt:lpstr>Equation</vt:lpstr>
      <vt:lpstr>PowerPoint 演示文稿</vt:lpstr>
      <vt:lpstr>SSE与PKSE</vt:lpstr>
      <vt:lpstr>对称可搜索加密发展</vt:lpstr>
      <vt:lpstr>公钥可搜索加密发展</vt:lpstr>
      <vt:lpstr>前向安全</vt:lpstr>
      <vt:lpstr>PowerPoint 演示文稿</vt:lpstr>
      <vt:lpstr>PowerPoint 演示文稿</vt:lpstr>
      <vt:lpstr>关键词猜测攻击</vt:lpstr>
      <vt:lpstr>抗关键词猜测攻击一般构造</vt:lpstr>
      <vt:lpstr>Contributions</vt:lpstr>
      <vt:lpstr>设计目标</vt:lpstr>
      <vt:lpstr>DSSE</vt:lpstr>
      <vt:lpstr>G-HSE</vt:lpstr>
      <vt:lpstr>G-HSE</vt:lpstr>
      <vt:lpstr>ICKAE</vt:lpstr>
      <vt:lpstr>ICKAE</vt:lpstr>
      <vt:lpstr>ICKAE</vt:lpstr>
      <vt:lpstr>ICKAE</vt:lpstr>
      <vt:lpstr>E-DSSE</vt:lpstr>
      <vt:lpstr>PowerPoint 演示文稿</vt:lpstr>
      <vt:lpstr>PowerPoint 演示文稿</vt:lpstr>
      <vt:lpstr>PowerPoint 演示文稿</vt:lpstr>
      <vt:lpstr>应用场景</vt:lpstr>
      <vt:lpstr>PowerPoint 演示文稿</vt:lpstr>
      <vt:lpstr>IBE</vt:lpstr>
      <vt:lpstr>SME</vt:lpstr>
      <vt:lpstr>算法流程</vt:lpstr>
      <vt:lpstr>委托</vt:lpstr>
      <vt:lpstr>更新</vt:lpstr>
      <vt:lpstr>搜索</vt:lpstr>
      <vt:lpstr>完整性证明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三未信安</dc:creator>
  <cp:lastModifiedBy>洪军</cp:lastModifiedBy>
  <cp:revision>176</cp:revision>
  <dcterms:created xsi:type="dcterms:W3CDTF">2022-07-15T06:47:50Z</dcterms:created>
  <dcterms:modified xsi:type="dcterms:W3CDTF">2024-11-14T07:46:54Z</dcterms:modified>
</cp:coreProperties>
</file>